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48" r:id="rId4"/>
  </p:sldMasterIdLst>
  <p:notesMasterIdLst>
    <p:notesMasterId r:id="rId2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660" y="54"/>
      </p:cViewPr>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25AF21-BB9B-42C6-9A30-D4CBFA210386}"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5082E80B-4547-458B-ACC7-C766AFFB3B5E}">
      <dgm:prSet custT="1"/>
      <dgm:spPr/>
      <dgm:t>
        <a:bodyPr/>
        <a:lstStyle/>
        <a:p>
          <a:pPr>
            <a:lnSpc>
              <a:spcPct val="100000"/>
            </a:lnSpc>
          </a:pPr>
          <a:r>
            <a:rPr lang="id-ID" sz="2000" noProof="0" dirty="0" smtClean="0"/>
            <a:t>Analisis</a:t>
          </a:r>
          <a:r>
            <a:rPr lang="en-US" sz="2000" dirty="0" smtClean="0"/>
            <a:t> </a:t>
          </a:r>
          <a:endParaRPr lang="id-ID" sz="2000" dirty="0" smtClean="0"/>
        </a:p>
        <a:p>
          <a:pPr>
            <a:lnSpc>
              <a:spcPct val="100000"/>
            </a:lnSpc>
          </a:pPr>
          <a:r>
            <a:rPr lang="id-ID" sz="2000" noProof="0" dirty="0" smtClean="0"/>
            <a:t>Artikel/Jurnal</a:t>
          </a:r>
          <a:endParaRPr lang="id-ID" sz="2000" noProof="0" dirty="0"/>
        </a:p>
      </dgm:t>
    </dgm:pt>
    <dgm:pt modelId="{DE992619-E383-495E-85A6-DC3474452460}" type="parTrans" cxnId="{6764A510-A2D8-4C88-9879-0D4D66E57307}">
      <dgm:prSet/>
      <dgm:spPr/>
      <dgm:t>
        <a:bodyPr/>
        <a:lstStyle/>
        <a:p>
          <a:endParaRPr lang="en-US"/>
        </a:p>
      </dgm:t>
    </dgm:pt>
    <dgm:pt modelId="{E433A251-169A-4F48-9790-F754E568FEB9}" type="sibTrans" cxnId="{6764A510-A2D8-4C88-9879-0D4D66E57307}">
      <dgm:prSet/>
      <dgm:spPr/>
      <dgm:t>
        <a:bodyPr/>
        <a:lstStyle/>
        <a:p>
          <a:endParaRPr lang="en-US"/>
        </a:p>
      </dgm:t>
    </dgm:pt>
    <dgm:pt modelId="{396C4200-08A5-45DC-AAEF-8E3251B92090}">
      <dgm:prSet custT="1"/>
      <dgm:spPr/>
      <dgm:t>
        <a:bodyPr/>
        <a:lstStyle/>
        <a:p>
          <a:pPr>
            <a:lnSpc>
              <a:spcPct val="100000"/>
            </a:lnSpc>
          </a:pPr>
          <a:r>
            <a:rPr lang="id-ID" sz="2000" noProof="0" dirty="0" smtClean="0"/>
            <a:t>Judul Baru</a:t>
          </a:r>
          <a:endParaRPr lang="id-ID" sz="2000" noProof="0" dirty="0"/>
        </a:p>
      </dgm:t>
    </dgm:pt>
    <dgm:pt modelId="{14A74BC9-5CE9-459C-9D67-C30729B29559}" type="parTrans" cxnId="{B786376C-B5BE-4A64-8E3F-B5EF35EB15A0}">
      <dgm:prSet/>
      <dgm:spPr/>
      <dgm:t>
        <a:bodyPr/>
        <a:lstStyle/>
        <a:p>
          <a:endParaRPr lang="en-US"/>
        </a:p>
      </dgm:t>
    </dgm:pt>
    <dgm:pt modelId="{A4014E45-AC82-4713-95A7-A013000690D5}" type="sibTrans" cxnId="{B786376C-B5BE-4A64-8E3F-B5EF35EB15A0}">
      <dgm:prSet/>
      <dgm:spPr/>
      <dgm:t>
        <a:bodyPr/>
        <a:lstStyle/>
        <a:p>
          <a:endParaRPr lang="en-US"/>
        </a:p>
      </dgm:t>
    </dgm:pt>
    <dgm:pt modelId="{C0963CB8-DA1C-49E2-BE99-B2C094E00EC4}">
      <dgm:prSet custT="1"/>
      <dgm:spPr/>
      <dgm:t>
        <a:bodyPr/>
        <a:lstStyle/>
        <a:p>
          <a:pPr>
            <a:lnSpc>
              <a:spcPct val="100000"/>
            </a:lnSpc>
          </a:pPr>
          <a:r>
            <a:rPr lang="id-ID" sz="2000" noProof="0" dirty="0" smtClean="0"/>
            <a:t>Latar</a:t>
          </a:r>
          <a:r>
            <a:rPr lang="id-ID" sz="2000" baseline="0" noProof="0" dirty="0" smtClean="0"/>
            <a:t> Belakang </a:t>
          </a:r>
          <a:endParaRPr lang="id-ID" sz="2000" noProof="0" dirty="0"/>
        </a:p>
      </dgm:t>
    </dgm:pt>
    <dgm:pt modelId="{DD34CD32-12C8-47B9-85FB-3EA980644D47}" type="parTrans" cxnId="{554E1623-BE21-4E32-B1A5-B966D1682944}">
      <dgm:prSet/>
      <dgm:spPr/>
      <dgm:t>
        <a:bodyPr/>
        <a:lstStyle/>
        <a:p>
          <a:endParaRPr lang="en-US"/>
        </a:p>
      </dgm:t>
    </dgm:pt>
    <dgm:pt modelId="{E6302700-0A7D-42E0-974D-473DA4E2A96F}" type="sibTrans" cxnId="{554E1623-BE21-4E32-B1A5-B966D1682944}">
      <dgm:prSet/>
      <dgm:spPr/>
      <dgm:t>
        <a:bodyPr/>
        <a:lstStyle/>
        <a:p>
          <a:endParaRPr lang="en-US"/>
        </a:p>
      </dgm:t>
    </dgm:pt>
    <dgm:pt modelId="{2271DD3C-C3E0-4DC8-B6A5-0A53CC3A2A02}" type="pres">
      <dgm:prSet presAssocID="{3025AF21-BB9B-42C6-9A30-D4CBFA210386}" presName="root" presStyleCnt="0">
        <dgm:presLayoutVars>
          <dgm:dir/>
          <dgm:resizeHandles val="exact"/>
        </dgm:presLayoutVars>
      </dgm:prSet>
      <dgm:spPr/>
      <dgm:t>
        <a:bodyPr/>
        <a:lstStyle/>
        <a:p>
          <a:endParaRPr lang="en-US"/>
        </a:p>
      </dgm:t>
    </dgm:pt>
    <dgm:pt modelId="{19C0D4CB-0BC3-4715-B1C0-92AF57BD15AB}" type="pres">
      <dgm:prSet presAssocID="{5082E80B-4547-458B-ACC7-C766AFFB3B5E}" presName="compNode" presStyleCnt="0"/>
      <dgm:spPr/>
    </dgm:pt>
    <dgm:pt modelId="{35212CD3-A844-456F-9910-E51FF00A9F9E}" type="pres">
      <dgm:prSet presAssocID="{5082E80B-4547-458B-ACC7-C766AFFB3B5E}" presName="iconRect" presStyleLbl="node1" presStyleIdx="0" presStyleCnt="3" custLinFactNeighborX="-3989" custLinFactNeighborY="-3744"/>
      <dgm:spPr>
        <a:blipFill>
          <a:blip xmlns:r="http://schemas.openxmlformats.org/officeDocument/2006/relationships" r:embed="rId1">
            <a:extLst>
              <a:ext uri="{96DAC541-7B7A-43D3-8B79-37D633B846F1}">
                <asvg:svgBlip xmlns="" xmlns:asvg="http://schemas.microsoft.com/office/drawing/2016/SVG/main" r:embed="rId2"/>
              </a:ext>
            </a:extLst>
          </a:blip>
          <a:srcRect/>
          <a:stretch>
            <a:fillRect/>
          </a:stretch>
        </a:blipFill>
        <a:ln>
          <a:noFill/>
        </a:ln>
      </dgm:spPr>
      <dgm:t>
        <a:bodyPr/>
        <a:lstStyle/>
        <a:p>
          <a:endParaRPr lang="en-US"/>
        </a:p>
      </dgm:t>
      <dgm:extLst>
        <a:ext uri="{E40237B7-FDA0-4F09-8148-C483321AD2D9}">
          <dgm14:cNvPr xmlns:dgm14="http://schemas.microsoft.com/office/drawing/2010/diagram" id="0" name="" descr="Bar graph with upward trend"/>
        </a:ext>
      </dgm:extLst>
    </dgm:pt>
    <dgm:pt modelId="{224CD099-3F19-4E48-AC20-240FB64D35DA}" type="pres">
      <dgm:prSet presAssocID="{5082E80B-4547-458B-ACC7-C766AFFB3B5E}" presName="spaceRect" presStyleCnt="0"/>
      <dgm:spPr/>
    </dgm:pt>
    <dgm:pt modelId="{9BC90299-D1AF-4E02-9703-41925A1CE414}" type="pres">
      <dgm:prSet presAssocID="{5082E80B-4547-458B-ACC7-C766AFFB3B5E}" presName="textRect" presStyleLbl="revTx" presStyleIdx="0" presStyleCnt="3" custScaleY="77049" custLinFactNeighborX="-35367" custLinFactNeighborY="-78347">
        <dgm:presLayoutVars>
          <dgm:chMax val="1"/>
          <dgm:chPref val="1"/>
        </dgm:presLayoutVars>
      </dgm:prSet>
      <dgm:spPr/>
      <dgm:t>
        <a:bodyPr/>
        <a:lstStyle/>
        <a:p>
          <a:endParaRPr lang="en-US"/>
        </a:p>
      </dgm:t>
    </dgm:pt>
    <dgm:pt modelId="{D559B64D-022D-4195-B479-0DA48E7D271E}" type="pres">
      <dgm:prSet presAssocID="{E433A251-169A-4F48-9790-F754E568FEB9}" presName="sibTrans" presStyleCnt="0"/>
      <dgm:spPr/>
    </dgm:pt>
    <dgm:pt modelId="{3A2899D1-FD26-4141-BAC5-63643BA88A7A}" type="pres">
      <dgm:prSet presAssocID="{396C4200-08A5-45DC-AAEF-8E3251B92090}" presName="compNode" presStyleCnt="0"/>
      <dgm:spPr/>
    </dgm:pt>
    <dgm:pt modelId="{AC380912-0D51-4481-818F-70568D386B0B}" type="pres">
      <dgm:prSet presAssocID="{396C4200-08A5-45DC-AAEF-8E3251B92090}" presName="iconRect" presStyleLbl="node1" presStyleIdx="1" presStyleCnt="3" custLinFactNeighborX="-84238" custLinFactNeighborY="-13518"/>
      <dgm:spPr>
        <a:blipFill>
          <a:blip xmlns:r="http://schemas.openxmlformats.org/officeDocument/2006/relationships" r:embed="rId3">
            <a:extLst>
              <a:ext uri="{96DAC541-7B7A-43D3-8B79-37D633B846F1}">
                <asvg:svgBlip xmlns="" xmlns:asvg="http://schemas.microsoft.com/office/drawing/2016/SVG/main" r:embed="rId4"/>
              </a:ext>
            </a:extLst>
          </a:blip>
          <a:srcRect/>
          <a:stretch>
            <a:fillRect/>
          </a:stretch>
        </a:blipFill>
        <a:ln>
          <a:noFill/>
        </a:ln>
      </dgm:spPr>
      <dgm:t>
        <a:bodyPr/>
        <a:lstStyle/>
        <a:p>
          <a:endParaRPr lang="en-US"/>
        </a:p>
      </dgm:t>
      <dgm:extLst>
        <a:ext uri="{E40237B7-FDA0-4F09-8148-C483321AD2D9}">
          <dgm14:cNvPr xmlns:dgm14="http://schemas.microsoft.com/office/drawing/2010/diagram" id="0" name="" descr="Head with gears"/>
        </a:ext>
      </dgm:extLst>
    </dgm:pt>
    <dgm:pt modelId="{06422FB7-9400-45D9-94DB-7B18A76AE114}" type="pres">
      <dgm:prSet presAssocID="{396C4200-08A5-45DC-AAEF-8E3251B92090}" presName="spaceRect" presStyleCnt="0"/>
      <dgm:spPr/>
    </dgm:pt>
    <dgm:pt modelId="{24598F6F-2D98-4B0B-A2CF-7142DFF7193F}" type="pres">
      <dgm:prSet presAssocID="{396C4200-08A5-45DC-AAEF-8E3251B92090}" presName="textRect" presStyleLbl="revTx" presStyleIdx="1" presStyleCnt="3" custScaleX="69627" custScaleY="88424" custLinFactNeighborX="-46331" custLinFactNeighborY="-47812">
        <dgm:presLayoutVars>
          <dgm:chMax val="1"/>
          <dgm:chPref val="1"/>
        </dgm:presLayoutVars>
      </dgm:prSet>
      <dgm:spPr/>
      <dgm:t>
        <a:bodyPr/>
        <a:lstStyle/>
        <a:p>
          <a:endParaRPr lang="en-US"/>
        </a:p>
      </dgm:t>
    </dgm:pt>
    <dgm:pt modelId="{F45E5296-3765-408C-B021-462577F5158E}" type="pres">
      <dgm:prSet presAssocID="{A4014E45-AC82-4713-95A7-A013000690D5}" presName="sibTrans" presStyleCnt="0"/>
      <dgm:spPr/>
    </dgm:pt>
    <dgm:pt modelId="{85FC7852-7596-450C-9A5E-1C6E4CDCE0BD}" type="pres">
      <dgm:prSet presAssocID="{C0963CB8-DA1C-49E2-BE99-B2C094E00EC4}" presName="compNode" presStyleCnt="0"/>
      <dgm:spPr/>
    </dgm:pt>
    <dgm:pt modelId="{5E892DCE-2266-406B-AC03-97C581CB8208}" type="pres">
      <dgm:prSet presAssocID="{C0963CB8-DA1C-49E2-BE99-B2C094E00EC4}" presName="iconRect" presStyleLbl="node1" presStyleIdx="2" presStyleCnt="3" custLinFactX="-68475" custLinFactNeighborX="-100000" custLinFactNeighborY="-12556"/>
      <dgm:spPr>
        <a:blipFill>
          <a:blip xmlns:r="http://schemas.openxmlformats.org/officeDocument/2006/relationships" r:embed="rId5">
            <a:extLst>
              <a:ext uri="{96DAC541-7B7A-43D3-8B79-37D633B846F1}">
                <asvg:svgBlip xmlns="" xmlns:asvg="http://schemas.microsoft.com/office/drawing/2016/SVG/main" r:embed="rId6"/>
              </a:ext>
            </a:extLst>
          </a:blip>
          <a:srcRect/>
          <a:stretch>
            <a:fillRect/>
          </a:stretch>
        </a:blipFill>
        <a:ln>
          <a:noFill/>
        </a:ln>
      </dgm:spPr>
      <dgm:t>
        <a:bodyPr/>
        <a:lstStyle/>
        <a:p>
          <a:endParaRPr lang="en-US"/>
        </a:p>
      </dgm:t>
      <dgm:extLst>
        <a:ext uri="{E40237B7-FDA0-4F09-8148-C483321AD2D9}">
          <dgm14:cNvPr xmlns:dgm14="http://schemas.microsoft.com/office/drawing/2010/diagram" id="0" name="" descr="Venn diagram"/>
        </a:ext>
      </dgm:extLst>
    </dgm:pt>
    <dgm:pt modelId="{B19BFA82-9587-4C3A-82F7-DB5F121242B3}" type="pres">
      <dgm:prSet presAssocID="{C0963CB8-DA1C-49E2-BE99-B2C094E00EC4}" presName="spaceRect" presStyleCnt="0"/>
      <dgm:spPr/>
    </dgm:pt>
    <dgm:pt modelId="{77287F9E-5486-4F11-AFDA-E8518F6D86C4}" type="pres">
      <dgm:prSet presAssocID="{C0963CB8-DA1C-49E2-BE99-B2C094E00EC4}" presName="textRect" presStyleLbl="revTx" presStyleIdx="2" presStyleCnt="3" custScaleX="71914" custLinFactNeighborX="-81713" custLinFactNeighborY="-42241">
        <dgm:presLayoutVars>
          <dgm:chMax val="1"/>
          <dgm:chPref val="1"/>
        </dgm:presLayoutVars>
      </dgm:prSet>
      <dgm:spPr/>
      <dgm:t>
        <a:bodyPr/>
        <a:lstStyle/>
        <a:p>
          <a:endParaRPr lang="en-US"/>
        </a:p>
      </dgm:t>
    </dgm:pt>
  </dgm:ptLst>
  <dgm:cxnLst>
    <dgm:cxn modelId="{C3C5799A-BBA6-4814-A3E3-2E9FD42E840C}" type="presOf" srcId="{3025AF21-BB9B-42C6-9A30-D4CBFA210386}" destId="{2271DD3C-C3E0-4DC8-B6A5-0A53CC3A2A02}" srcOrd="0" destOrd="0" presId="urn:microsoft.com/office/officeart/2018/2/layout/IconLabelList"/>
    <dgm:cxn modelId="{A7037008-2B79-4B4B-9033-57389541D386}" type="presOf" srcId="{5082E80B-4547-458B-ACC7-C766AFFB3B5E}" destId="{9BC90299-D1AF-4E02-9703-41925A1CE414}" srcOrd="0" destOrd="0" presId="urn:microsoft.com/office/officeart/2018/2/layout/IconLabelList"/>
    <dgm:cxn modelId="{554E1623-BE21-4E32-B1A5-B966D1682944}" srcId="{3025AF21-BB9B-42C6-9A30-D4CBFA210386}" destId="{C0963CB8-DA1C-49E2-BE99-B2C094E00EC4}" srcOrd="2" destOrd="0" parTransId="{DD34CD32-12C8-47B9-85FB-3EA980644D47}" sibTransId="{E6302700-0A7D-42E0-974D-473DA4E2A96F}"/>
    <dgm:cxn modelId="{B786376C-B5BE-4A64-8E3F-B5EF35EB15A0}" srcId="{3025AF21-BB9B-42C6-9A30-D4CBFA210386}" destId="{396C4200-08A5-45DC-AAEF-8E3251B92090}" srcOrd="1" destOrd="0" parTransId="{14A74BC9-5CE9-459C-9D67-C30729B29559}" sibTransId="{A4014E45-AC82-4713-95A7-A013000690D5}"/>
    <dgm:cxn modelId="{7B7502CE-D828-4947-9898-EF62DE5C3DAB}" type="presOf" srcId="{396C4200-08A5-45DC-AAEF-8E3251B92090}" destId="{24598F6F-2D98-4B0B-A2CF-7142DFF7193F}" srcOrd="0" destOrd="0" presId="urn:microsoft.com/office/officeart/2018/2/layout/IconLabelList"/>
    <dgm:cxn modelId="{6764A510-A2D8-4C88-9879-0D4D66E57307}" srcId="{3025AF21-BB9B-42C6-9A30-D4CBFA210386}" destId="{5082E80B-4547-458B-ACC7-C766AFFB3B5E}" srcOrd="0" destOrd="0" parTransId="{DE992619-E383-495E-85A6-DC3474452460}" sibTransId="{E433A251-169A-4F48-9790-F754E568FEB9}"/>
    <dgm:cxn modelId="{96C47833-8305-42FB-8EBA-9B973DA5D073}" type="presOf" srcId="{C0963CB8-DA1C-49E2-BE99-B2C094E00EC4}" destId="{77287F9E-5486-4F11-AFDA-E8518F6D86C4}" srcOrd="0" destOrd="0" presId="urn:microsoft.com/office/officeart/2018/2/layout/IconLabelList"/>
    <dgm:cxn modelId="{A4FB87B4-E13B-4F88-B63A-B6245D8F53EF}" type="presParOf" srcId="{2271DD3C-C3E0-4DC8-B6A5-0A53CC3A2A02}" destId="{19C0D4CB-0BC3-4715-B1C0-92AF57BD15AB}" srcOrd="0" destOrd="0" presId="urn:microsoft.com/office/officeart/2018/2/layout/IconLabelList"/>
    <dgm:cxn modelId="{A23A73C2-3DE1-42C3-8995-ACF1B5882572}" type="presParOf" srcId="{19C0D4CB-0BC3-4715-B1C0-92AF57BD15AB}" destId="{35212CD3-A844-456F-9910-E51FF00A9F9E}" srcOrd="0" destOrd="0" presId="urn:microsoft.com/office/officeart/2018/2/layout/IconLabelList"/>
    <dgm:cxn modelId="{8A628D51-6634-4891-8AE1-5367E7870D3C}" type="presParOf" srcId="{19C0D4CB-0BC3-4715-B1C0-92AF57BD15AB}" destId="{224CD099-3F19-4E48-AC20-240FB64D35DA}" srcOrd="1" destOrd="0" presId="urn:microsoft.com/office/officeart/2018/2/layout/IconLabelList"/>
    <dgm:cxn modelId="{69E15120-D7D1-4B2D-A152-E36BB8E81B99}" type="presParOf" srcId="{19C0D4CB-0BC3-4715-B1C0-92AF57BD15AB}" destId="{9BC90299-D1AF-4E02-9703-41925A1CE414}" srcOrd="2" destOrd="0" presId="urn:microsoft.com/office/officeart/2018/2/layout/IconLabelList"/>
    <dgm:cxn modelId="{679C146C-09A4-4A25-9375-D8215565A4CA}" type="presParOf" srcId="{2271DD3C-C3E0-4DC8-B6A5-0A53CC3A2A02}" destId="{D559B64D-022D-4195-B479-0DA48E7D271E}" srcOrd="1" destOrd="0" presId="urn:microsoft.com/office/officeart/2018/2/layout/IconLabelList"/>
    <dgm:cxn modelId="{1A119CDC-F13C-4F66-976C-9A6DB76DB721}" type="presParOf" srcId="{2271DD3C-C3E0-4DC8-B6A5-0A53CC3A2A02}" destId="{3A2899D1-FD26-4141-BAC5-63643BA88A7A}" srcOrd="2" destOrd="0" presId="urn:microsoft.com/office/officeart/2018/2/layout/IconLabelList"/>
    <dgm:cxn modelId="{1818368E-0C6B-4FE1-929A-5B0EE9B0E1A5}" type="presParOf" srcId="{3A2899D1-FD26-4141-BAC5-63643BA88A7A}" destId="{AC380912-0D51-4481-818F-70568D386B0B}" srcOrd="0" destOrd="0" presId="urn:microsoft.com/office/officeart/2018/2/layout/IconLabelList"/>
    <dgm:cxn modelId="{ADCE566C-6738-49BE-8059-01A52E7BE47E}" type="presParOf" srcId="{3A2899D1-FD26-4141-BAC5-63643BA88A7A}" destId="{06422FB7-9400-45D9-94DB-7B18A76AE114}" srcOrd="1" destOrd="0" presId="urn:microsoft.com/office/officeart/2018/2/layout/IconLabelList"/>
    <dgm:cxn modelId="{1899E254-D271-4F4D-9CA4-FF2F41E1DCF9}" type="presParOf" srcId="{3A2899D1-FD26-4141-BAC5-63643BA88A7A}" destId="{24598F6F-2D98-4B0B-A2CF-7142DFF7193F}" srcOrd="2" destOrd="0" presId="urn:microsoft.com/office/officeart/2018/2/layout/IconLabelList"/>
    <dgm:cxn modelId="{37C4FB8B-54E7-4095-8E55-3A4925F7EB0C}" type="presParOf" srcId="{2271DD3C-C3E0-4DC8-B6A5-0A53CC3A2A02}" destId="{F45E5296-3765-408C-B021-462577F5158E}" srcOrd="3" destOrd="0" presId="urn:microsoft.com/office/officeart/2018/2/layout/IconLabelList"/>
    <dgm:cxn modelId="{6F90FAB2-A10A-4491-B8AF-CF6115D7C084}" type="presParOf" srcId="{2271DD3C-C3E0-4DC8-B6A5-0A53CC3A2A02}" destId="{85FC7852-7596-450C-9A5E-1C6E4CDCE0BD}" srcOrd="4" destOrd="0" presId="urn:microsoft.com/office/officeart/2018/2/layout/IconLabelList"/>
    <dgm:cxn modelId="{F44E5D7C-5D9F-48AA-B4E8-834C2DEF1F4D}" type="presParOf" srcId="{85FC7852-7596-450C-9A5E-1C6E4CDCE0BD}" destId="{5E892DCE-2266-406B-AC03-97C581CB8208}" srcOrd="0" destOrd="0" presId="urn:microsoft.com/office/officeart/2018/2/layout/IconLabelList"/>
    <dgm:cxn modelId="{362B09B3-A1AD-4A7F-834F-FC1EEA08A23B}" type="presParOf" srcId="{85FC7852-7596-450C-9A5E-1C6E4CDCE0BD}" destId="{B19BFA82-9587-4C3A-82F7-DB5F121242B3}" srcOrd="1" destOrd="0" presId="urn:microsoft.com/office/officeart/2018/2/layout/IconLabelList"/>
    <dgm:cxn modelId="{0B0F49EA-F9F2-4F08-BC0B-3B8EAEA7957D}" type="presParOf" srcId="{85FC7852-7596-450C-9A5E-1C6E4CDCE0BD}" destId="{77287F9E-5486-4F11-AFDA-E8518F6D86C4}"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212CD3-A844-456F-9910-E51FF00A9F9E}">
      <dsp:nvSpPr>
        <dsp:cNvPr id="0" name=""/>
        <dsp:cNvSpPr/>
      </dsp:nvSpPr>
      <dsp:spPr>
        <a:xfrm>
          <a:off x="914399" y="497682"/>
          <a:ext cx="1458141" cy="1458141"/>
        </a:xfrm>
        <a:prstGeom prst="rect">
          <a:avLst/>
        </a:prstGeom>
        <a:blipFill>
          <a:blip xmlns:r="http://schemas.openxmlformats.org/officeDocument/2006/relationships" r:embed="rId1">
            <a:extLst>
              <a:ext uri="{96DAC541-7B7A-43D3-8B79-37D633B846F1}">
                <asvg:svgBlip xmlns="" xmlns:asvg="http://schemas.microsoft.com/office/drawing/2016/SVG/main" r:embed="rId2"/>
              </a:ext>
            </a:extLst>
          </a:blip>
          <a:srcRect/>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BC90299-D1AF-4E02-9703-41925A1CE414}">
      <dsp:nvSpPr>
        <dsp:cNvPr id="0" name=""/>
        <dsp:cNvSpPr/>
      </dsp:nvSpPr>
      <dsp:spPr>
        <a:xfrm>
          <a:off x="0" y="2029234"/>
          <a:ext cx="3240313" cy="3734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89000">
            <a:lnSpc>
              <a:spcPct val="100000"/>
            </a:lnSpc>
            <a:spcBef>
              <a:spcPct val="0"/>
            </a:spcBef>
            <a:spcAft>
              <a:spcPct val="35000"/>
            </a:spcAft>
          </a:pPr>
          <a:r>
            <a:rPr lang="id-ID" sz="2000" kern="1200" noProof="0" dirty="0" smtClean="0"/>
            <a:t>Analisis</a:t>
          </a:r>
          <a:r>
            <a:rPr lang="en-US" sz="2000" kern="1200" dirty="0" smtClean="0"/>
            <a:t> </a:t>
          </a:r>
          <a:endParaRPr lang="id-ID" sz="2000" kern="1200" dirty="0" smtClean="0"/>
        </a:p>
        <a:p>
          <a:pPr lvl="0" algn="ctr" defTabSz="889000">
            <a:lnSpc>
              <a:spcPct val="100000"/>
            </a:lnSpc>
            <a:spcBef>
              <a:spcPct val="0"/>
            </a:spcBef>
            <a:spcAft>
              <a:spcPct val="35000"/>
            </a:spcAft>
          </a:pPr>
          <a:r>
            <a:rPr lang="id-ID" sz="2000" kern="1200" noProof="0" dirty="0" smtClean="0"/>
            <a:t>Artikel/Jurnal</a:t>
          </a:r>
          <a:endParaRPr lang="id-ID" sz="2000" kern="1200" noProof="0" dirty="0"/>
        </a:p>
      </dsp:txBody>
      <dsp:txXfrm>
        <a:off x="0" y="2029234"/>
        <a:ext cx="3240313" cy="373413"/>
      </dsp:txXfrm>
    </dsp:sp>
    <dsp:sp modelId="{AC380912-0D51-4481-818F-70568D386B0B}">
      <dsp:nvSpPr>
        <dsp:cNvPr id="0" name=""/>
        <dsp:cNvSpPr/>
      </dsp:nvSpPr>
      <dsp:spPr>
        <a:xfrm>
          <a:off x="3551624" y="341381"/>
          <a:ext cx="1458141" cy="1458141"/>
        </a:xfrm>
        <a:prstGeom prst="rect">
          <a:avLst/>
        </a:prstGeom>
        <a:blipFill>
          <a:blip xmlns:r="http://schemas.openxmlformats.org/officeDocument/2006/relationships" r:embed="rId3">
            <a:extLst>
              <a:ext uri="{96DAC541-7B7A-43D3-8B79-37D633B846F1}">
                <asvg:svgBlip xmlns="" xmlns:asvg="http://schemas.microsoft.com/office/drawing/2016/SVG/main" r:embed="rId4"/>
              </a:ext>
            </a:extLst>
          </a:blip>
          <a:srcRect/>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4598F6F-2D98-4B0B-A2CF-7142DFF7193F}">
      <dsp:nvSpPr>
        <dsp:cNvPr id="0" name=""/>
        <dsp:cNvSpPr/>
      </dsp:nvSpPr>
      <dsp:spPr>
        <a:xfrm>
          <a:off x="2879667" y="2135874"/>
          <a:ext cx="2256133" cy="4285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89000">
            <a:lnSpc>
              <a:spcPct val="100000"/>
            </a:lnSpc>
            <a:spcBef>
              <a:spcPct val="0"/>
            </a:spcBef>
            <a:spcAft>
              <a:spcPct val="35000"/>
            </a:spcAft>
          </a:pPr>
          <a:r>
            <a:rPr lang="id-ID" sz="2000" kern="1200" noProof="0" dirty="0" smtClean="0"/>
            <a:t>Judul Baru</a:t>
          </a:r>
          <a:endParaRPr lang="id-ID" sz="2000" kern="1200" noProof="0" dirty="0"/>
        </a:p>
      </dsp:txBody>
      <dsp:txXfrm>
        <a:off x="2879667" y="2135874"/>
        <a:ext cx="2256133" cy="428541"/>
      </dsp:txXfrm>
    </dsp:sp>
    <dsp:sp modelId="{5E892DCE-2266-406B-AC03-97C581CB8208}">
      <dsp:nvSpPr>
        <dsp:cNvPr id="0" name=""/>
        <dsp:cNvSpPr/>
      </dsp:nvSpPr>
      <dsp:spPr>
        <a:xfrm>
          <a:off x="6130698" y="341383"/>
          <a:ext cx="1458141" cy="1458141"/>
        </a:xfrm>
        <a:prstGeom prst="rect">
          <a:avLst/>
        </a:prstGeom>
        <a:blipFill>
          <a:blip xmlns:r="http://schemas.openxmlformats.org/officeDocument/2006/relationships" r:embed="rId5">
            <a:extLst>
              <a:ext uri="{96DAC541-7B7A-43D3-8B79-37D633B846F1}">
                <asvg:svgBlip xmlns="" xmlns:asvg="http://schemas.microsoft.com/office/drawing/2016/SVG/main" r:embed="rId6"/>
              </a:ext>
            </a:extLst>
          </a:blip>
          <a:srcRect/>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7287F9E-5486-4F11-AFDA-E8518F6D86C4}">
      <dsp:nvSpPr>
        <dsp:cNvPr id="0" name=""/>
        <dsp:cNvSpPr/>
      </dsp:nvSpPr>
      <dsp:spPr>
        <a:xfrm>
          <a:off x="5503495" y="2120797"/>
          <a:ext cx="2330239" cy="4846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89000">
            <a:lnSpc>
              <a:spcPct val="100000"/>
            </a:lnSpc>
            <a:spcBef>
              <a:spcPct val="0"/>
            </a:spcBef>
            <a:spcAft>
              <a:spcPct val="35000"/>
            </a:spcAft>
          </a:pPr>
          <a:r>
            <a:rPr lang="id-ID" sz="2000" kern="1200" noProof="0" dirty="0" smtClean="0"/>
            <a:t>Latar</a:t>
          </a:r>
          <a:r>
            <a:rPr lang="id-ID" sz="2000" kern="1200" baseline="0" noProof="0" dirty="0" smtClean="0"/>
            <a:t> Belakang </a:t>
          </a:r>
          <a:endParaRPr lang="id-ID" sz="2000" kern="1200" noProof="0" dirty="0"/>
        </a:p>
      </dsp:txBody>
      <dsp:txXfrm>
        <a:off x="5503495" y="2120797"/>
        <a:ext cx="2330239" cy="484643"/>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E3C21-C3CB-4B8D-9033-56C1B3CE75FA}" type="datetimeFigureOut">
              <a:rPr lang="en-US" smtClean="0"/>
              <a:t>10/21/2020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732C3C-A191-48C2-A7E8-9C96AF841A7A}" type="slidenum">
              <a:rPr lang="en-US" smtClean="0"/>
              <a:t>‹#›</a:t>
            </a:fld>
            <a:endParaRPr lang="en-US" dirty="0"/>
          </a:p>
        </p:txBody>
      </p:sp>
    </p:spTree>
    <p:extLst>
      <p:ext uri="{BB962C8B-B14F-4D97-AF65-F5344CB8AC3E}">
        <p14:creationId xmlns:p14="http://schemas.microsoft.com/office/powerpoint/2010/main" val="185639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1EE9517-8E69-4FF1-9294-E1E54A394BAE}" type="datetime1">
              <a:rPr lang="en-US" smtClean="0"/>
              <a:t>10/21/2020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1A8E48-174D-4FEB-9E49-805E25B6E4DE}" type="datetime1">
              <a:rPr lang="en-US" smtClean="0"/>
              <a:t>10/21/2020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F78E718-7869-4C6F-963F-37646651C408}" type="datetime1">
              <a:rPr lang="en-US" smtClean="0"/>
              <a:t>10/21/2020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BAC8F81-CFCC-4380-95A1-3EA40326D83F}" type="datetime1">
              <a:rPr lang="en-US" smtClean="0"/>
              <a:t>10/21/2020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4F3D059-B916-4F7C-A4ED-4054F320AB5E}" type="datetime1">
              <a:rPr lang="en-US" smtClean="0"/>
              <a:t>10/21/2020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DC09DA-8BB6-47A9-8041-F86B534ABC44}" type="datetime1">
              <a:rPr lang="en-US" smtClean="0"/>
              <a:t>10/21/2020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AED52A-4DB9-477E-8FA6-EFA1723225C0}" type="datetime1">
              <a:rPr lang="en-US" smtClean="0"/>
              <a:t>10/21/2020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6395BC2-041D-4BFD-90E5-0281AA95C4F8}" type="datetime1">
              <a:rPr lang="en-US" smtClean="0"/>
              <a:t>10/21/2020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3885810" y="6041362"/>
            <a:ext cx="976879" cy="365125"/>
          </a:xfrm>
        </p:spPr>
        <p:txBody>
          <a:bodyPr/>
          <a:lstStyle/>
          <a:p>
            <a:fld id="{99882C83-E2E7-4E14-8989-44350B9DDE3D}" type="datetime1">
              <a:rPr lang="en-US" smtClean="0"/>
              <a:t>10/21/2020</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02DEFFE-95A2-43FF-99D5-6E7D22FB0B88}" type="datetime1">
              <a:rPr lang="en-US" smtClean="0"/>
              <a:t>10/21/2020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Edit Master text styles</a:t>
            </a:r>
          </a:p>
        </p:txBody>
      </p:sp>
      <p:sp>
        <p:nvSpPr>
          <p:cNvPr id="4" name="Date Placeholder 3"/>
          <p:cNvSpPr>
            <a:spLocks noGrp="1"/>
          </p:cNvSpPr>
          <p:nvPr>
            <p:ph type="dt" sz="half" idx="10"/>
          </p:nvPr>
        </p:nvSpPr>
        <p:spPr/>
        <p:txBody>
          <a:bodyPr/>
          <a:lstStyle/>
          <a:p>
            <a:fld id="{B028F6ED-3CC4-4AFC-845E-EA395F55A80F}" type="datetime1">
              <a:rPr lang="en-US" smtClean="0"/>
              <a:t>10/21/2020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Edit Master text styles</a:t>
            </a:r>
          </a:p>
        </p:txBody>
      </p:sp>
      <p:sp>
        <p:nvSpPr>
          <p:cNvPr id="2" name="Date Placeholder 1"/>
          <p:cNvSpPr>
            <a:spLocks noGrp="1"/>
          </p:cNvSpPr>
          <p:nvPr>
            <p:ph type="dt" sz="half" idx="10"/>
          </p:nvPr>
        </p:nvSpPr>
        <p:spPr/>
        <p:txBody>
          <a:bodyPr/>
          <a:lstStyle/>
          <a:p>
            <a:fld id="{2E898A29-D8FB-46E0-94ED-76B45654629F}" type="datetime1">
              <a:rPr lang="en-US" smtClean="0"/>
              <a:t>10/21/2020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8BF942-E3E4-447D-BFAE-5B5B25F76F4C}" type="datetime1">
              <a:rPr lang="en-US" smtClean="0"/>
              <a:t>10/21/2020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54C4CE-C594-4506-B364-99EFEEFBB023}" type="datetime1">
              <a:rPr lang="en-US" smtClean="0"/>
              <a:t>10/21/2020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86F7BD38-A805-4B2C-9BDF-D56E94387879}" type="datetime1">
              <a:rPr lang="en-US" smtClean="0"/>
              <a:t>10/21/2020</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12839A1C-34CB-4C3C-8531-CA67525FDE9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4" name="Freeform: Shape 23">
            <a:extLst>
              <a:ext uri="{FF2B5EF4-FFF2-40B4-BE49-F238E27FC236}">
                <a16:creationId xmlns:a16="http://schemas.microsoft.com/office/drawing/2014/main" id="{FAC94EAF-F7F7-4727-AE69-A7036B4A512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a16="http://schemas.microsoft.com/office/drawing/2014/main" xmlns:p14="http://schemas.microsoft.com/office/powerpoint/2010/main"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3" name="Subtitle 2">
            <a:extLst>
              <a:ext uri="{FF2B5EF4-FFF2-40B4-BE49-F238E27FC236}">
                <a16:creationId xmlns:a16="http://schemas.microsoft.com/office/drawing/2014/main" id="{F0FC7E44-4828-47E6-A083-C1E389988E20}"/>
              </a:ext>
            </a:extLst>
          </p:cNvPr>
          <p:cNvSpPr>
            <a:spLocks noGrp="1"/>
          </p:cNvSpPr>
          <p:nvPr>
            <p:ph type="subTitle" idx="1"/>
          </p:nvPr>
        </p:nvSpPr>
        <p:spPr>
          <a:xfrm>
            <a:off x="643466" y="2281574"/>
            <a:ext cx="3994015" cy="2294852"/>
          </a:xfrm>
          <a:effectLst/>
        </p:spPr>
        <p:txBody>
          <a:bodyPr anchor="ctr">
            <a:normAutofit/>
          </a:bodyPr>
          <a:lstStyle/>
          <a:p>
            <a:pPr algn="ctr"/>
            <a:r>
              <a:rPr lang="id-ID" sz="2800" dirty="0" smtClean="0"/>
              <a:t>Disusun oleh </a:t>
            </a:r>
          </a:p>
          <a:p>
            <a:pPr marL="457200" indent="-457200" algn="ctr">
              <a:buFontTx/>
              <a:buChar char="-"/>
            </a:pPr>
            <a:r>
              <a:rPr lang="id-ID" sz="2800" dirty="0" smtClean="0"/>
              <a:t>Farida Farkha</a:t>
            </a:r>
          </a:p>
          <a:p>
            <a:pPr marL="457200" indent="-457200" algn="ctr">
              <a:buFontTx/>
              <a:buChar char="-"/>
            </a:pPr>
            <a:r>
              <a:rPr lang="id-ID" sz="2800" dirty="0" smtClean="0"/>
              <a:t>Muhammad Haidir</a:t>
            </a:r>
            <a:r>
              <a:rPr lang="en-US" sz="2800" dirty="0" smtClean="0"/>
              <a:t> </a:t>
            </a:r>
            <a:endParaRPr lang="en-US" sz="2800" dirty="0"/>
          </a:p>
        </p:txBody>
      </p:sp>
      <p:sp>
        <p:nvSpPr>
          <p:cNvPr id="2" name="Title 1">
            <a:extLst>
              <a:ext uri="{FF2B5EF4-FFF2-40B4-BE49-F238E27FC236}">
                <a16:creationId xmlns:a16="http://schemas.microsoft.com/office/drawing/2014/main" id="{B68617FD-A3DD-4B1B-A618-8B7F44A2DD42}"/>
              </a:ext>
            </a:extLst>
          </p:cNvPr>
          <p:cNvSpPr>
            <a:spLocks noGrp="1"/>
          </p:cNvSpPr>
          <p:nvPr>
            <p:ph type="ctrTitle"/>
          </p:nvPr>
        </p:nvSpPr>
        <p:spPr>
          <a:xfrm>
            <a:off x="5813947" y="1032918"/>
            <a:ext cx="5734586" cy="4792165"/>
          </a:xfrm>
          <a:effectLst/>
        </p:spPr>
        <p:txBody>
          <a:bodyPr anchor="ctr">
            <a:normAutofit fontScale="90000"/>
          </a:bodyPr>
          <a:lstStyle/>
          <a:p>
            <a:pPr algn="ctr"/>
            <a:r>
              <a:rPr lang="id-ID" sz="6600" dirty="0" smtClean="0"/>
              <a:t>Analisis Artikel,</a:t>
            </a:r>
            <a:r>
              <a:rPr lang="en-US" sz="6600" dirty="0"/>
              <a:t/>
            </a:r>
            <a:br>
              <a:rPr lang="en-US" sz="6600" dirty="0"/>
            </a:br>
            <a:r>
              <a:rPr lang="id-ID" sz="6600" dirty="0" smtClean="0"/>
              <a:t>Judul Artikel Baru dan Latar Belakang </a:t>
            </a:r>
            <a:endParaRPr lang="id-ID" sz="6600" dirty="0"/>
          </a:p>
        </p:txBody>
      </p:sp>
    </p:spTree>
    <p:extLst>
      <p:ext uri="{BB962C8B-B14F-4D97-AF65-F5344CB8AC3E}">
        <p14:creationId xmlns:p14="http://schemas.microsoft.com/office/powerpoint/2010/main" val="40547745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72F0E-1F23-4605-A360-8DD777B96560}"/>
              </a:ext>
            </a:extLst>
          </p:cNvPr>
          <p:cNvSpPr>
            <a:spLocks noGrp="1"/>
          </p:cNvSpPr>
          <p:nvPr>
            <p:ph type="title"/>
          </p:nvPr>
        </p:nvSpPr>
        <p:spPr>
          <a:xfrm>
            <a:off x="810000" y="407432"/>
            <a:ext cx="10571998" cy="970450"/>
          </a:xfrm>
        </p:spPr>
        <p:txBody>
          <a:bodyPr>
            <a:normAutofit/>
          </a:bodyPr>
          <a:lstStyle/>
          <a:p>
            <a:pPr algn="ctr"/>
            <a:r>
              <a:rPr lang="id-ID" dirty="0" smtClean="0"/>
              <a:t>Materi Pembahasan</a:t>
            </a:r>
            <a:endParaRPr lang="en-US" dirty="0"/>
          </a:p>
        </p:txBody>
      </p:sp>
      <p:graphicFrame>
        <p:nvGraphicFramePr>
          <p:cNvPr id="5" name="Content Placeholder 2" descr="SmartArt icon graphic placeholder">
            <a:extLst>
              <a:ext uri="{FF2B5EF4-FFF2-40B4-BE49-F238E27FC236}">
                <a16:creationId xmlns:a16="http://schemas.microsoft.com/office/drawing/2014/main" id="{60BACF5B-D6ED-4F46-9E57-6555B103FE66}"/>
              </a:ext>
            </a:extLst>
          </p:cNvPr>
          <p:cNvGraphicFramePr>
            <a:graphicFrameLocks noGrp="1"/>
          </p:cNvGraphicFramePr>
          <p:nvPr>
            <p:ph idx="1"/>
            <p:extLst>
              <p:ext uri="{D42A27DB-BD31-4B8C-83A1-F6EECF244321}">
                <p14:modId xmlns:p14="http://schemas.microsoft.com/office/powerpoint/2010/main" val="3818003671"/>
              </p:ext>
            </p:extLst>
          </p:nvPr>
        </p:nvGraphicFramePr>
        <p:xfrm>
          <a:off x="354842" y="2524836"/>
          <a:ext cx="11018008" cy="33346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p:cNvPicPr>
            <a:picLocks noChangeAspect="1"/>
          </p:cNvPicPr>
          <p:nvPr/>
        </p:nvPicPr>
        <p:blipFill>
          <a:blip r:embed="rId7"/>
          <a:stretch>
            <a:fillRect/>
          </a:stretch>
        </p:blipFill>
        <p:spPr>
          <a:xfrm>
            <a:off x="9090259" y="2861190"/>
            <a:ext cx="1463167" cy="1463167"/>
          </a:xfrm>
          <a:prstGeom prst="rect">
            <a:avLst/>
          </a:prstGeom>
        </p:spPr>
      </p:pic>
      <p:grpSp>
        <p:nvGrpSpPr>
          <p:cNvPr id="6" name="Group 5"/>
          <p:cNvGrpSpPr/>
          <p:nvPr/>
        </p:nvGrpSpPr>
        <p:grpSpPr>
          <a:xfrm>
            <a:off x="8656722" y="4660711"/>
            <a:ext cx="2330239" cy="484643"/>
            <a:chOff x="4930381" y="2175392"/>
            <a:chExt cx="2330239" cy="484643"/>
          </a:xfrm>
        </p:grpSpPr>
        <p:sp>
          <p:nvSpPr>
            <p:cNvPr id="7" name="Rectangle 6"/>
            <p:cNvSpPr/>
            <p:nvPr/>
          </p:nvSpPr>
          <p:spPr>
            <a:xfrm>
              <a:off x="4930381" y="2175392"/>
              <a:ext cx="2330239" cy="484643"/>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8" name="TextBox 7"/>
            <p:cNvSpPr txBox="1"/>
            <p:nvPr/>
          </p:nvSpPr>
          <p:spPr>
            <a:xfrm>
              <a:off x="4930381" y="2175392"/>
              <a:ext cx="2330239" cy="484643"/>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lvl="0" algn="ctr" defTabSz="889000">
                <a:lnSpc>
                  <a:spcPct val="100000"/>
                </a:lnSpc>
                <a:spcBef>
                  <a:spcPct val="0"/>
                </a:spcBef>
                <a:spcAft>
                  <a:spcPct val="35000"/>
                </a:spcAft>
              </a:pPr>
              <a:r>
                <a:rPr lang="id-ID" sz="2000" dirty="0" smtClean="0"/>
                <a:t>Metode Penelitian</a:t>
              </a:r>
              <a:r>
                <a:rPr lang="en-US" sz="2000" kern="1200" baseline="0" dirty="0" smtClean="0"/>
                <a:t> </a:t>
              </a:r>
              <a:endParaRPr lang="en-US" sz="2000" kern="1200" dirty="0"/>
            </a:p>
          </p:txBody>
        </p:sp>
      </p:grpSp>
    </p:spTree>
    <p:extLst>
      <p:ext uri="{BB962C8B-B14F-4D97-AF65-F5344CB8AC3E}">
        <p14:creationId xmlns:p14="http://schemas.microsoft.com/office/powerpoint/2010/main" val="31714508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482BF-D712-47FC-82BF-CE00643F7DC2}"/>
              </a:ext>
            </a:extLst>
          </p:cNvPr>
          <p:cNvSpPr>
            <a:spLocks noGrp="1"/>
          </p:cNvSpPr>
          <p:nvPr>
            <p:ph type="title"/>
          </p:nvPr>
        </p:nvSpPr>
        <p:spPr/>
        <p:txBody>
          <a:bodyPr/>
          <a:lstStyle/>
          <a:p>
            <a:pPr algn="ctr"/>
            <a:r>
              <a:rPr lang="id-ID" sz="2800" dirty="0" smtClean="0"/>
              <a:t>Artikel </a:t>
            </a:r>
            <a:r>
              <a:rPr lang="en-US" sz="2800" dirty="0" smtClean="0"/>
              <a:t>1 </a:t>
            </a:r>
            <a:r>
              <a:rPr lang="id-ID" sz="2800" dirty="0"/>
              <a:t>Video” Sebagai Alternatif Media Pembelajaran Dalam Rangka Mendukung Keberhasilan Penerapan Kurikulum 2013 Di Sekolah Dasar</a:t>
            </a:r>
            <a:r>
              <a:rPr lang="en-US" sz="2800" dirty="0"/>
              <a:t> (</a:t>
            </a:r>
            <a:r>
              <a:rPr lang="id-ID" sz="2800" dirty="0"/>
              <a:t>Agustiningsih</a:t>
            </a:r>
            <a:r>
              <a:rPr lang="en-US" sz="2800" dirty="0"/>
              <a:t>)</a:t>
            </a:r>
          </a:p>
        </p:txBody>
      </p:sp>
      <p:sp>
        <p:nvSpPr>
          <p:cNvPr id="3" name="Content Placeholder 2">
            <a:extLst>
              <a:ext uri="{FF2B5EF4-FFF2-40B4-BE49-F238E27FC236}">
                <a16:creationId xmlns:a16="http://schemas.microsoft.com/office/drawing/2014/main" id="{1647D578-0CE2-48B6-B443-C19FD2A366CB}"/>
              </a:ext>
            </a:extLst>
          </p:cNvPr>
          <p:cNvSpPr>
            <a:spLocks noGrp="1"/>
          </p:cNvSpPr>
          <p:nvPr>
            <p:ph idx="1"/>
          </p:nvPr>
        </p:nvSpPr>
        <p:spPr>
          <a:xfrm>
            <a:off x="255181" y="1987825"/>
            <a:ext cx="11653283" cy="4870175"/>
          </a:xfrm>
        </p:spPr>
        <p:txBody>
          <a:bodyPr>
            <a:noAutofit/>
          </a:bodyPr>
          <a:lstStyle/>
          <a:p>
            <a:pPr marL="0" indent="0" algn="just">
              <a:buNone/>
            </a:pPr>
            <a:r>
              <a:rPr lang="en-US" sz="2400" i="1" dirty="0"/>
              <a:t>	</a:t>
            </a:r>
            <a:r>
              <a:rPr lang="id-ID" sz="2400" i="1" dirty="0"/>
              <a:t>Berdasarkan Jurnal (Artikel) ini dijelaskan bahwa terwujudnya Kurikulum 2013 didukung dengan adamya kreatifitas Guru yang disesuaikan dengan kemampuan guru menguasai Teknologi agar tidak ketinggalan perkembangan Teknologi yang semakin maju. Kemajuan Teknologi mampu menciptakan berbagai media pembelajaran yang lebih fariativ dan mendorong siswa untuk lebih paham akan materi yang disampaikan oleh Guru. Salah satu media pembelajaran yang didukung oleh perkembangan Teknologi adalah media pembelajaran berbasis Video. Berdasarkan hasil penelitian yang dilakukan oleh penulis media pembelajaran berbasis video mampu meningkatkan  terhadap hasil belajar siswa, dan peneliti menyarankan bahwa media pembelajaran berbasis video bisa menjadi media alternatif guru untuk mendukung ketercapaian nya penerapan Kurikulum </a:t>
            </a:r>
            <a:r>
              <a:rPr lang="id-ID" sz="2400" i="1" dirty="0" smtClean="0"/>
              <a:t>2013.</a:t>
            </a:r>
            <a:endParaRPr lang="en-US" sz="2400" dirty="0"/>
          </a:p>
        </p:txBody>
      </p:sp>
    </p:spTree>
    <p:extLst>
      <p:ext uri="{BB962C8B-B14F-4D97-AF65-F5344CB8AC3E}">
        <p14:creationId xmlns:p14="http://schemas.microsoft.com/office/powerpoint/2010/main" val="438973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1664D-6626-4ECC-94F8-086233F8B1C0}"/>
              </a:ext>
            </a:extLst>
          </p:cNvPr>
          <p:cNvSpPr>
            <a:spLocks noGrp="1"/>
          </p:cNvSpPr>
          <p:nvPr>
            <p:ph type="title"/>
          </p:nvPr>
        </p:nvSpPr>
        <p:spPr/>
        <p:txBody>
          <a:bodyPr/>
          <a:lstStyle/>
          <a:p>
            <a:pPr algn="ctr"/>
            <a:r>
              <a:rPr lang="id-ID" sz="2800" dirty="0" smtClean="0"/>
              <a:t>Artikel</a:t>
            </a:r>
            <a:r>
              <a:rPr lang="en-US" sz="2800" dirty="0" smtClean="0"/>
              <a:t> </a:t>
            </a:r>
            <a:r>
              <a:rPr lang="en-US" sz="2800" dirty="0"/>
              <a:t>2 . </a:t>
            </a:r>
            <a:r>
              <a:rPr lang="id-ID" sz="2800" dirty="0"/>
              <a:t>Pengembangan Media Pembelajaran Berbasis Video Pada Teori Pemesinan Frais</a:t>
            </a:r>
            <a:r>
              <a:rPr lang="en-US" sz="2800" dirty="0"/>
              <a:t> </a:t>
            </a:r>
            <a:br>
              <a:rPr lang="en-US" sz="2800" dirty="0"/>
            </a:br>
            <a:r>
              <a:rPr lang="en-US" sz="2800" dirty="0"/>
              <a:t>(</a:t>
            </a:r>
            <a:r>
              <a:rPr lang="id-ID" sz="2800" dirty="0"/>
              <a:t>Muhammad Aziz Fauzan1 , Dwi Rahdiyanta2</a:t>
            </a:r>
            <a:r>
              <a:rPr lang="en-US" sz="2800" dirty="0"/>
              <a:t> )</a:t>
            </a:r>
          </a:p>
        </p:txBody>
      </p:sp>
      <p:sp>
        <p:nvSpPr>
          <p:cNvPr id="3" name="Content Placeholder 2">
            <a:extLst>
              <a:ext uri="{FF2B5EF4-FFF2-40B4-BE49-F238E27FC236}">
                <a16:creationId xmlns:a16="http://schemas.microsoft.com/office/drawing/2014/main" id="{1FDF7412-B4DE-4079-8A34-F6227928EBBF}"/>
              </a:ext>
            </a:extLst>
          </p:cNvPr>
          <p:cNvSpPr>
            <a:spLocks noGrp="1"/>
          </p:cNvSpPr>
          <p:nvPr>
            <p:ph idx="1"/>
          </p:nvPr>
        </p:nvSpPr>
        <p:spPr>
          <a:xfrm>
            <a:off x="1" y="1984443"/>
            <a:ext cx="11809378" cy="4873557"/>
          </a:xfrm>
        </p:spPr>
        <p:txBody>
          <a:bodyPr>
            <a:normAutofit lnSpcReduction="10000"/>
          </a:bodyPr>
          <a:lstStyle/>
          <a:p>
            <a:pPr marL="0" indent="0" algn="just">
              <a:buNone/>
            </a:pPr>
            <a:r>
              <a:rPr lang="id-ID" sz="2400" i="1" dirty="0"/>
              <a:t>Be</a:t>
            </a:r>
            <a:r>
              <a:rPr lang="id-ID" sz="2800" i="1" dirty="0"/>
              <a:t>rdasarkan Artikel</a:t>
            </a:r>
            <a:r>
              <a:rPr lang="en-US" sz="2800" i="1" dirty="0"/>
              <a:t> </a:t>
            </a:r>
            <a:r>
              <a:rPr lang="id-ID" sz="2800" i="1" dirty="0" smtClean="0"/>
              <a:t>ini</a:t>
            </a:r>
            <a:r>
              <a:rPr lang="en-US" sz="2800" i="1" dirty="0" smtClean="0"/>
              <a:t> </a:t>
            </a:r>
            <a:r>
              <a:rPr lang="id-ID" sz="2800" i="1" dirty="0"/>
              <a:t>penulis menjelaskan latar belakang diadakan penelitian ini bahwa metode yang digunakan pengajar dalam proses penyampaian materi pada pesert didik hanya menggunakan metode ceramah dan itu mampu membuat peserta didik jenuh padahal pada sekolah kerjuruan sangat diperlukan adanya proses pembelajaran yang baik dan mampu diterima siswa.. Dimana penulis melakukan penelitian di SMK Negeri Yogyakarya dengan menggunakan model pemgengbangan Sugiyono. Dengan hasil nya bahwa media pembelajaran pada Mata pelajaran Teori Frais media pembelajaran pada Mata pelajaran Teori Frais bisa meningkatkan kemampuan </a:t>
            </a:r>
            <a:r>
              <a:rPr lang="id-ID" sz="2800" i="1" dirty="0" smtClean="0"/>
              <a:t>peserta didik.</a:t>
            </a:r>
            <a:endParaRPr lang="id-ID" sz="2800" dirty="0"/>
          </a:p>
        </p:txBody>
      </p:sp>
    </p:spTree>
    <p:extLst>
      <p:ext uri="{BB962C8B-B14F-4D97-AF65-F5344CB8AC3E}">
        <p14:creationId xmlns:p14="http://schemas.microsoft.com/office/powerpoint/2010/main" val="2290014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1664D-6626-4ECC-94F8-086233F8B1C0}"/>
              </a:ext>
            </a:extLst>
          </p:cNvPr>
          <p:cNvSpPr>
            <a:spLocks noGrp="1"/>
          </p:cNvSpPr>
          <p:nvPr>
            <p:ph type="title"/>
          </p:nvPr>
        </p:nvSpPr>
        <p:spPr/>
        <p:txBody>
          <a:bodyPr/>
          <a:lstStyle/>
          <a:p>
            <a:pPr algn="ctr"/>
            <a:r>
              <a:rPr lang="id-ID" sz="2800" dirty="0" smtClean="0"/>
              <a:t>Artikel</a:t>
            </a:r>
            <a:r>
              <a:rPr lang="en-US" sz="2800" dirty="0" smtClean="0"/>
              <a:t> </a:t>
            </a:r>
            <a:r>
              <a:rPr lang="en-US" sz="2800" dirty="0"/>
              <a:t>3 . </a:t>
            </a:r>
            <a:r>
              <a:rPr lang="id-ID" sz="2800" dirty="0"/>
              <a:t>Pengaruh Media Video Pembelajaran Terhadap Hasil Belajar Ipa Ditinjau Dari Keaktifan Siswa</a:t>
            </a:r>
            <a:r>
              <a:rPr lang="en-US" sz="2800" dirty="0"/>
              <a:t> </a:t>
            </a:r>
            <a:br>
              <a:rPr lang="en-US" sz="2800" dirty="0"/>
            </a:br>
            <a:r>
              <a:rPr lang="en-US" sz="2800" dirty="0"/>
              <a:t>(</a:t>
            </a:r>
            <a:r>
              <a:rPr lang="id-ID" sz="2800" dirty="0"/>
              <a:t>Dwi Yunita,Astuti Wijayanti</a:t>
            </a:r>
            <a:r>
              <a:rPr lang="en-US" sz="2800" dirty="0"/>
              <a:t>) </a:t>
            </a:r>
          </a:p>
        </p:txBody>
      </p:sp>
      <p:sp>
        <p:nvSpPr>
          <p:cNvPr id="10" name="Content Placeholder 9">
            <a:extLst>
              <a:ext uri="{FF2B5EF4-FFF2-40B4-BE49-F238E27FC236}">
                <a16:creationId xmlns:a16="http://schemas.microsoft.com/office/drawing/2014/main" id="{3177C2CD-7712-41D4-A04F-00388BF05E8F}"/>
              </a:ext>
            </a:extLst>
          </p:cNvPr>
          <p:cNvSpPr>
            <a:spLocks noGrp="1"/>
          </p:cNvSpPr>
          <p:nvPr>
            <p:ph idx="1"/>
          </p:nvPr>
        </p:nvSpPr>
        <p:spPr>
          <a:xfrm>
            <a:off x="0" y="1945533"/>
            <a:ext cx="12192000" cy="4912468"/>
          </a:xfrm>
        </p:spPr>
        <p:txBody>
          <a:bodyPr>
            <a:normAutofit/>
          </a:bodyPr>
          <a:lstStyle/>
          <a:p>
            <a:pPr marL="0" indent="0" algn="just">
              <a:buNone/>
            </a:pPr>
            <a:r>
              <a:rPr lang="en-US" sz="2800" i="1" dirty="0"/>
              <a:t>	</a:t>
            </a:r>
            <a:r>
              <a:rPr lang="id-ID" sz="2800" i="1" dirty="0" smtClean="0"/>
              <a:t>Artikel ini  menjelaskan penulis </a:t>
            </a:r>
            <a:r>
              <a:rPr lang="id-ID" sz="2800" i="1" dirty="0"/>
              <a:t>melakukan penelitian dilatar belakangi bahwa banyak pendidik yang masih menggunakan media pembelajaran sederhana (Tampilan Gambar,penjabaran Materi) pada media pembelajaran hanya guru yang menjelaskan dan menyebabkan keaktifan peserta didik kurang. Maka peneliti melakukan penelitian bagaimana pengaruh media pembelajaran berbasis video ditinjau keaktifan siswa. Pada proses penelitian ini peneliti menggunakan metode Quasi Ekperimental, dan didpatkan hasil bahwa proses pembelajaran menggunakan media pembelajaran berbasis video sangat mempengaruhi aktifitas pembelajaran peserta didik.</a:t>
            </a:r>
            <a:endParaRPr lang="en-US" sz="2800" dirty="0"/>
          </a:p>
        </p:txBody>
      </p:sp>
    </p:spTree>
    <p:extLst>
      <p:ext uri="{BB962C8B-B14F-4D97-AF65-F5344CB8AC3E}">
        <p14:creationId xmlns:p14="http://schemas.microsoft.com/office/powerpoint/2010/main" val="122550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1664D-6626-4ECC-94F8-086233F8B1C0}"/>
              </a:ext>
            </a:extLst>
          </p:cNvPr>
          <p:cNvSpPr>
            <a:spLocks noGrp="1"/>
          </p:cNvSpPr>
          <p:nvPr>
            <p:ph type="title"/>
          </p:nvPr>
        </p:nvSpPr>
        <p:spPr>
          <a:xfrm>
            <a:off x="810000" y="447187"/>
            <a:ext cx="10571998" cy="1342701"/>
          </a:xfrm>
        </p:spPr>
        <p:txBody>
          <a:bodyPr/>
          <a:lstStyle/>
          <a:p>
            <a:pPr algn="ctr"/>
            <a:r>
              <a:rPr lang="id-ID" sz="2800" dirty="0" smtClean="0"/>
              <a:t>Artikel</a:t>
            </a:r>
            <a:r>
              <a:rPr lang="en-US" sz="2800" dirty="0" smtClean="0"/>
              <a:t> </a:t>
            </a:r>
            <a:r>
              <a:rPr lang="en-US" sz="2800" dirty="0"/>
              <a:t>4 . </a:t>
            </a:r>
            <a:r>
              <a:rPr lang="id-ID" sz="2800" dirty="0"/>
              <a:t>Pengaruh Penggunaan Video Pembelajaran Terhadap Peningkatan Hasil Belajar Mapel Ipa Di Min Kroya Cirebon</a:t>
            </a:r>
            <a:r>
              <a:rPr lang="en-US" sz="2800" dirty="0"/>
              <a:t/>
            </a:r>
            <a:br>
              <a:rPr lang="en-US" sz="2800" dirty="0"/>
            </a:br>
            <a:r>
              <a:rPr lang="en-US" sz="2800" dirty="0"/>
              <a:t>(</a:t>
            </a:r>
            <a:r>
              <a:rPr lang="id-ID" sz="2800" dirty="0"/>
              <a:t>Akhmad Busyaeri, Tamsik Udin, A. Zaenuddin</a:t>
            </a:r>
            <a:r>
              <a:rPr lang="en-US" sz="2800" dirty="0"/>
              <a:t>)</a:t>
            </a:r>
          </a:p>
        </p:txBody>
      </p:sp>
      <p:sp>
        <p:nvSpPr>
          <p:cNvPr id="10" name="Content Placeholder 9">
            <a:extLst>
              <a:ext uri="{FF2B5EF4-FFF2-40B4-BE49-F238E27FC236}">
                <a16:creationId xmlns:a16="http://schemas.microsoft.com/office/drawing/2014/main" id="{3177C2CD-7712-41D4-A04F-00388BF05E8F}"/>
              </a:ext>
            </a:extLst>
          </p:cNvPr>
          <p:cNvSpPr>
            <a:spLocks noGrp="1"/>
          </p:cNvSpPr>
          <p:nvPr>
            <p:ph idx="1"/>
          </p:nvPr>
        </p:nvSpPr>
        <p:spPr>
          <a:xfrm>
            <a:off x="0" y="1945533"/>
            <a:ext cx="12192000" cy="4912468"/>
          </a:xfrm>
        </p:spPr>
        <p:txBody>
          <a:bodyPr>
            <a:normAutofit/>
          </a:bodyPr>
          <a:lstStyle/>
          <a:p>
            <a:pPr marL="0" indent="0" algn="just">
              <a:buNone/>
            </a:pPr>
            <a:r>
              <a:rPr lang="id-ID" sz="2800" i="1" dirty="0"/>
              <a:t>Dalam jurnal ini dijelaskan bahwa tujuan peneliti mengadakan penelitian untuk mengetau</a:t>
            </a:r>
            <a:r>
              <a:rPr lang="en-US" sz="2800" i="1" dirty="0" err="1"/>
              <a:t>i</a:t>
            </a:r>
            <a:r>
              <a:rPr lang="id-ID" sz="2800" i="1" dirty="0"/>
              <a:t> bagaimana pengaruh media pembelajaran video dalam meningkatkan hasil belajar peserta didik. Alasan dilakukan penelitian ini bahwa pembelajaran di Min Kroya cenderung tidak memanfaatkan Teknologi dan menyebabkan hasil belajar peserta didik kurang maksimal. Pada penelitian ini peneliti menggunakan metode penelitian Kuantitatif. Dan didapatkan hasil  bahwa media pembelajaran berbasis video  mampu meningkatkan hasil belajar peserta didik dan media pembelajaran berbasis video sangat diminati peserta </a:t>
            </a:r>
            <a:r>
              <a:rPr lang="id-ID" sz="2800" i="1" dirty="0" smtClean="0"/>
              <a:t>didik.</a:t>
            </a:r>
            <a:endParaRPr lang="en-US" sz="2800" dirty="0"/>
          </a:p>
        </p:txBody>
      </p:sp>
    </p:spTree>
    <p:extLst>
      <p:ext uri="{BB962C8B-B14F-4D97-AF65-F5344CB8AC3E}">
        <p14:creationId xmlns:p14="http://schemas.microsoft.com/office/powerpoint/2010/main" val="20749215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1664D-6626-4ECC-94F8-086233F8B1C0}"/>
              </a:ext>
            </a:extLst>
          </p:cNvPr>
          <p:cNvSpPr>
            <a:spLocks noGrp="1"/>
          </p:cNvSpPr>
          <p:nvPr>
            <p:ph type="title"/>
          </p:nvPr>
        </p:nvSpPr>
        <p:spPr>
          <a:xfrm>
            <a:off x="810000" y="447187"/>
            <a:ext cx="10571998" cy="1362157"/>
          </a:xfrm>
        </p:spPr>
        <p:txBody>
          <a:bodyPr/>
          <a:lstStyle/>
          <a:p>
            <a:pPr algn="ctr"/>
            <a:r>
              <a:rPr lang="id-ID" sz="2800" dirty="0" smtClean="0"/>
              <a:t>Artikel</a:t>
            </a:r>
            <a:r>
              <a:rPr lang="en-US" sz="2800" dirty="0" smtClean="0"/>
              <a:t> </a:t>
            </a:r>
            <a:r>
              <a:rPr lang="en-US" sz="2800" dirty="0"/>
              <a:t>5  . </a:t>
            </a:r>
            <a:r>
              <a:rPr lang="id-ID" sz="2800" dirty="0"/>
              <a:t>Pengaruh Penggunaan Media Pembelajaran Berbasis Videoscribe Terhadap Pemahaman Konsep Fisika Siswa Smp Ittihad Makassar</a:t>
            </a:r>
            <a:r>
              <a:rPr lang="en-US" sz="2800" dirty="0"/>
              <a:t/>
            </a:r>
            <a:br>
              <a:rPr lang="en-US" sz="2800" dirty="0"/>
            </a:br>
            <a:r>
              <a:rPr lang="en-US" sz="2800" dirty="0"/>
              <a:t>(Irma Sakti)</a:t>
            </a:r>
          </a:p>
        </p:txBody>
      </p:sp>
      <p:sp>
        <p:nvSpPr>
          <p:cNvPr id="10" name="Content Placeholder 9">
            <a:extLst>
              <a:ext uri="{FF2B5EF4-FFF2-40B4-BE49-F238E27FC236}">
                <a16:creationId xmlns:a16="http://schemas.microsoft.com/office/drawing/2014/main" id="{3177C2CD-7712-41D4-A04F-00388BF05E8F}"/>
              </a:ext>
            </a:extLst>
          </p:cNvPr>
          <p:cNvSpPr>
            <a:spLocks noGrp="1"/>
          </p:cNvSpPr>
          <p:nvPr>
            <p:ph idx="1"/>
          </p:nvPr>
        </p:nvSpPr>
        <p:spPr>
          <a:xfrm>
            <a:off x="0" y="1945533"/>
            <a:ext cx="12192000" cy="4912468"/>
          </a:xfrm>
        </p:spPr>
        <p:txBody>
          <a:bodyPr>
            <a:normAutofit/>
          </a:bodyPr>
          <a:lstStyle/>
          <a:p>
            <a:pPr marL="0" indent="0" algn="just">
              <a:buNone/>
            </a:pPr>
            <a:r>
              <a:rPr lang="id-ID" sz="2400" i="1" dirty="0"/>
              <a:t>Dalam jurnal ini dijelaskan bahwa tujuan peneliti mengadakan penelitian untuk mengetahui pengaruh penggunaan media pembelajaran berbasis videoscribe terhadap pemahaman konsep fisika siswa.. Instrumen penelitian yang digunakan adalah tes hasil belajar pemahaman konsep fisika yang memenuhi kriteria valid dengan reliabilitas. Hasil analisis deskriptif menunjukkan bahwa skor rata-rata hasil belajar pemahaman konsep fisika siswa kelas kontrol sebesar 23,86 dan standar deviasi 4,81. Sedangkan skor rata-rata hasil belajar pemahaman konsep fisika siswa kelas eksperimen sebesar 27,55 dan standar deviasi 5,32. Hasil analisis inferensial yaitu pengujian hipotesis yang menyatakan bahwa terdapat pengaruh antara kelompok siswa menggunakan media pembelajaran berbasis videoscribe dengan kelompok siswa yang diajar secara konvensional terhadap pemahaman konsep fisika</a:t>
            </a:r>
            <a:r>
              <a:rPr lang="id-ID" sz="2000" i="1" dirty="0"/>
              <a:t>.</a:t>
            </a:r>
            <a:endParaRPr lang="en-US" sz="2000" dirty="0"/>
          </a:p>
        </p:txBody>
      </p:sp>
    </p:spTree>
    <p:extLst>
      <p:ext uri="{BB962C8B-B14F-4D97-AF65-F5344CB8AC3E}">
        <p14:creationId xmlns:p14="http://schemas.microsoft.com/office/powerpoint/2010/main" val="29065558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1664D-6626-4ECC-94F8-086233F8B1C0}"/>
              </a:ext>
            </a:extLst>
          </p:cNvPr>
          <p:cNvSpPr>
            <a:spLocks noGrp="1"/>
          </p:cNvSpPr>
          <p:nvPr>
            <p:ph type="title"/>
          </p:nvPr>
        </p:nvSpPr>
        <p:spPr>
          <a:xfrm>
            <a:off x="810000" y="447187"/>
            <a:ext cx="10571998" cy="1498345"/>
          </a:xfrm>
        </p:spPr>
        <p:txBody>
          <a:bodyPr/>
          <a:lstStyle/>
          <a:p>
            <a:pPr algn="ctr"/>
            <a:r>
              <a:rPr lang="id-ID" sz="2800" dirty="0" smtClean="0"/>
              <a:t>Artikel</a:t>
            </a:r>
            <a:r>
              <a:rPr lang="en-US" sz="2800" dirty="0" smtClean="0"/>
              <a:t> </a:t>
            </a:r>
            <a:r>
              <a:rPr lang="en-US" sz="2800" dirty="0"/>
              <a:t>6 . </a:t>
            </a:r>
            <a:r>
              <a:rPr lang="id-ID" sz="2800" dirty="0"/>
              <a:t>Efektivitas Penggunaan Media Pembelajaran Sparkol Videoscribe Terhadap Hasil Belajar Fisika Peserta Didik Kelas X</a:t>
            </a:r>
            <a:r>
              <a:rPr lang="en-US" sz="2800" dirty="0"/>
              <a:t>1</a:t>
            </a:r>
            <a:r>
              <a:rPr lang="id-ID" sz="2800" dirty="0"/>
              <a:t> Sma Negeri 6 Jeneponto</a:t>
            </a:r>
            <a:r>
              <a:rPr lang="en-US" sz="2800" dirty="0"/>
              <a:t/>
            </a:r>
            <a:br>
              <a:rPr lang="en-US" sz="2800" dirty="0"/>
            </a:br>
            <a:r>
              <a:rPr lang="en-US" sz="2800" dirty="0"/>
              <a:t>(</a:t>
            </a:r>
            <a:r>
              <a:rPr lang="id-ID" sz="2800" dirty="0"/>
              <a:t>Syamsuriana Basri ,Husnul Khatimah</a:t>
            </a:r>
            <a:r>
              <a:rPr lang="en-US" sz="2800" dirty="0"/>
              <a:t>)</a:t>
            </a:r>
          </a:p>
        </p:txBody>
      </p:sp>
      <p:sp>
        <p:nvSpPr>
          <p:cNvPr id="10" name="Content Placeholder 9">
            <a:extLst>
              <a:ext uri="{FF2B5EF4-FFF2-40B4-BE49-F238E27FC236}">
                <a16:creationId xmlns:a16="http://schemas.microsoft.com/office/drawing/2014/main" id="{3177C2CD-7712-41D4-A04F-00388BF05E8F}"/>
              </a:ext>
            </a:extLst>
          </p:cNvPr>
          <p:cNvSpPr>
            <a:spLocks noGrp="1"/>
          </p:cNvSpPr>
          <p:nvPr>
            <p:ph idx="1"/>
          </p:nvPr>
        </p:nvSpPr>
        <p:spPr>
          <a:xfrm>
            <a:off x="0" y="1945533"/>
            <a:ext cx="12192000" cy="4912468"/>
          </a:xfrm>
        </p:spPr>
        <p:txBody>
          <a:bodyPr>
            <a:normAutofit/>
          </a:bodyPr>
          <a:lstStyle/>
          <a:p>
            <a:pPr marL="0" indent="0" algn="just">
              <a:buNone/>
            </a:pPr>
            <a:r>
              <a:rPr lang="id-ID" sz="2400" i="1" dirty="0"/>
              <a:t>Jurnal ini menjelaskan Penulis melakukan penetian dengan tujuan untuk mengetahui bagaiaman pembuatan bahan ajar fiiska menggunakan berbasis video menggunakan sparkol Videoscribe, dengan alasan bahwa pada pengamatan sebelumnya pengajar hanya menggunakan bahan ajar buku dan lembar kerja siswa.Peneliti menggunakan jenis penelitian Research and Development.Sehingga didapatan kesimpulan. Bahan ajar fisika berbasis videoscribe dalam bentuk CD , berisi  dua topik pembelajaran yaitu optika dan cahaya,</a:t>
            </a:r>
            <a:r>
              <a:rPr lang="id-ID" sz="2400" dirty="0"/>
              <a:t> </a:t>
            </a:r>
            <a:r>
              <a:rPr lang="id-ID" sz="2400" i="1" dirty="0"/>
              <a:t>Bahan ajar fisika berbasis video menggunakan sparkol videoscribe yang dikembang-kan berada pada kategori praktis oleh guru dari aspek isi bahan ajar, kemudahan penggunaan, efisiensi waktu pembelajaran, serta manfaat</a:t>
            </a:r>
            <a:endParaRPr lang="en-US" sz="2400" dirty="0"/>
          </a:p>
        </p:txBody>
      </p:sp>
    </p:spTree>
    <p:extLst>
      <p:ext uri="{BB962C8B-B14F-4D97-AF65-F5344CB8AC3E}">
        <p14:creationId xmlns:p14="http://schemas.microsoft.com/office/powerpoint/2010/main" val="17890247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1664D-6626-4ECC-94F8-086233F8B1C0}"/>
              </a:ext>
            </a:extLst>
          </p:cNvPr>
          <p:cNvSpPr>
            <a:spLocks noGrp="1"/>
          </p:cNvSpPr>
          <p:nvPr>
            <p:ph type="title"/>
          </p:nvPr>
        </p:nvSpPr>
        <p:spPr>
          <a:xfrm>
            <a:off x="810000" y="447187"/>
            <a:ext cx="10571998" cy="1498345"/>
          </a:xfrm>
        </p:spPr>
        <p:txBody>
          <a:bodyPr/>
          <a:lstStyle/>
          <a:p>
            <a:pPr algn="ctr"/>
            <a:r>
              <a:rPr lang="id-ID" sz="2800" dirty="0" smtClean="0"/>
              <a:t>Artikel </a:t>
            </a:r>
            <a:r>
              <a:rPr lang="en-US" sz="2800" dirty="0" smtClean="0"/>
              <a:t>7 </a:t>
            </a:r>
            <a:r>
              <a:rPr lang="en-US" sz="2800" dirty="0"/>
              <a:t>. </a:t>
            </a:r>
            <a:r>
              <a:rPr lang="id-ID" sz="2800" dirty="0"/>
              <a:t>Pembuatan Bahan Ajar Fisika Berbasis Video Menggunakan Sparkol Videoscribe Untuk Pembelajaran Fisika Siswa Kelas X Sma</a:t>
            </a:r>
            <a:r>
              <a:rPr lang="en-US" sz="2800" dirty="0"/>
              <a:t/>
            </a:r>
            <a:br>
              <a:rPr lang="en-US" sz="2800" dirty="0"/>
            </a:br>
            <a:r>
              <a:rPr lang="en-US" sz="2800" dirty="0"/>
              <a:t>(</a:t>
            </a:r>
            <a:r>
              <a:rPr lang="id-ID" sz="2800" dirty="0"/>
              <a:t>Siti Fajar Aldilha Yudha, Asrul, Zulhendri Kamus</a:t>
            </a:r>
            <a:r>
              <a:rPr lang="en-US" dirty="0"/>
              <a:t>)</a:t>
            </a:r>
            <a:endParaRPr lang="en-US" sz="2800" dirty="0"/>
          </a:p>
        </p:txBody>
      </p:sp>
      <p:sp>
        <p:nvSpPr>
          <p:cNvPr id="10" name="Content Placeholder 9">
            <a:extLst>
              <a:ext uri="{FF2B5EF4-FFF2-40B4-BE49-F238E27FC236}">
                <a16:creationId xmlns:a16="http://schemas.microsoft.com/office/drawing/2014/main" id="{3177C2CD-7712-41D4-A04F-00388BF05E8F}"/>
              </a:ext>
            </a:extLst>
          </p:cNvPr>
          <p:cNvSpPr>
            <a:spLocks noGrp="1"/>
          </p:cNvSpPr>
          <p:nvPr>
            <p:ph idx="1"/>
          </p:nvPr>
        </p:nvSpPr>
        <p:spPr>
          <a:xfrm>
            <a:off x="0" y="1945533"/>
            <a:ext cx="12192000" cy="4912468"/>
          </a:xfrm>
        </p:spPr>
        <p:txBody>
          <a:bodyPr/>
          <a:lstStyle/>
          <a:p>
            <a:pPr algn="just"/>
            <a:r>
              <a:rPr lang="id-ID" sz="2800" i="1" dirty="0"/>
              <a:t>Pada Jurnal ini dijelaskan bahwa penulis  melakukan penelitian ini dilatar belakangi kemampuan hasil belajar peserta didik dibawah dari nilai KKM dengan alasan pengajar masih menjajikan media pembelajaran dalam bentuk sederhana. Sehingga penulis  melakukan sebuah penelitian dengan tujuan untuk mengetahui bagaimana pengaruh penggunaan media pembelajaran berbasis videoscrivbe dalam pemahaman konsep fisika siswa. Penelitian ini menggunakan metode Quasi Eksperimen. Dan dapatkan hasisl bahwa adamya pengaruh yang baik terhadap peserta didik dengan menggunakan media pembelajaran berbasis video terhadap pemahaman fisika</a:t>
            </a:r>
            <a:r>
              <a:rPr lang="id-ID" i="1" dirty="0"/>
              <a:t>.</a:t>
            </a:r>
            <a:endParaRPr lang="en-US" dirty="0"/>
          </a:p>
        </p:txBody>
      </p:sp>
    </p:spTree>
    <p:extLst>
      <p:ext uri="{BB962C8B-B14F-4D97-AF65-F5344CB8AC3E}">
        <p14:creationId xmlns:p14="http://schemas.microsoft.com/office/powerpoint/2010/main" val="3480999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1664D-6626-4ECC-94F8-086233F8B1C0}"/>
              </a:ext>
            </a:extLst>
          </p:cNvPr>
          <p:cNvSpPr>
            <a:spLocks noGrp="1"/>
          </p:cNvSpPr>
          <p:nvPr>
            <p:ph type="title"/>
          </p:nvPr>
        </p:nvSpPr>
        <p:spPr>
          <a:xfrm>
            <a:off x="810000" y="447187"/>
            <a:ext cx="10571998" cy="1498345"/>
          </a:xfrm>
        </p:spPr>
        <p:txBody>
          <a:bodyPr/>
          <a:lstStyle/>
          <a:p>
            <a:pPr algn="ctr"/>
            <a:r>
              <a:rPr lang="id-ID" sz="2800" dirty="0" smtClean="0"/>
              <a:t>Artikel</a:t>
            </a:r>
            <a:r>
              <a:rPr lang="en-US" sz="2800" dirty="0" smtClean="0"/>
              <a:t> </a:t>
            </a:r>
            <a:r>
              <a:rPr lang="en-US" sz="2800" dirty="0"/>
              <a:t>8. </a:t>
            </a:r>
            <a:r>
              <a:rPr lang="id-ID" sz="2800" dirty="0"/>
              <a:t>Aplikasi Media Pembelajaran Fisika Berbasis Sparkol Videoscribe Pada Pokok Bahasan Suhu Dan Kalor Terhadap Hasil Belajar Siswa Smk</a:t>
            </a:r>
            <a:r>
              <a:rPr lang="en-US" sz="2800" dirty="0"/>
              <a:t/>
            </a:r>
            <a:br>
              <a:rPr lang="en-US" sz="2800" dirty="0"/>
            </a:br>
            <a:r>
              <a:rPr lang="en-US" sz="2800" dirty="0"/>
              <a:t>(</a:t>
            </a:r>
            <a:r>
              <a:rPr lang="id-ID" sz="2800" dirty="0"/>
              <a:t>Miftachul Jannah, Alex Harijanto,Yushardi</a:t>
            </a:r>
            <a:r>
              <a:rPr lang="en-US" sz="2800" dirty="0"/>
              <a:t>)</a:t>
            </a:r>
          </a:p>
        </p:txBody>
      </p:sp>
      <p:sp>
        <p:nvSpPr>
          <p:cNvPr id="10" name="Content Placeholder 9">
            <a:extLst>
              <a:ext uri="{FF2B5EF4-FFF2-40B4-BE49-F238E27FC236}">
                <a16:creationId xmlns:a16="http://schemas.microsoft.com/office/drawing/2014/main" id="{3177C2CD-7712-41D4-A04F-00388BF05E8F}"/>
              </a:ext>
            </a:extLst>
          </p:cNvPr>
          <p:cNvSpPr>
            <a:spLocks noGrp="1"/>
          </p:cNvSpPr>
          <p:nvPr>
            <p:ph idx="1"/>
          </p:nvPr>
        </p:nvSpPr>
        <p:spPr>
          <a:xfrm>
            <a:off x="0" y="1945533"/>
            <a:ext cx="12192000" cy="4912468"/>
          </a:xfrm>
        </p:spPr>
        <p:txBody>
          <a:bodyPr>
            <a:normAutofit/>
          </a:bodyPr>
          <a:lstStyle/>
          <a:p>
            <a:pPr marL="0" indent="0" algn="just">
              <a:buNone/>
            </a:pPr>
            <a:r>
              <a:rPr lang="id-ID" sz="2400" i="1" dirty="0"/>
              <a:t>Pada Jurnal ini dijelaskan bahwa Penulis melakukan penelitian karena hasil pembelajaran Fisika di SMK Jember masih tergolong rendah dengan alasan salah satunya media pembelajaran yang kurang efektif (</a:t>
            </a:r>
            <a:r>
              <a:rPr lang="id-ID" sz="2400" dirty="0"/>
              <a:t>Selama ini guru hanya menggunakan papan tulis dan sebatas pada power point)</a:t>
            </a:r>
            <a:r>
              <a:rPr lang="id-ID" sz="2400" i="1" dirty="0"/>
              <a:t>.Alasan inilah yang mendorong peneliti untuk melakukan penelitian dengan tujuan mengetahui bagaimana pengaruh media pembelajaran berbasi Sparkol Videoscribe terhadap hasil belajar peserta didik. Pada Penelitian ini menggunakan jenis penelitian eksperimen dan didapatkan hasil bahwa media pembelajaran berbasis Video mampu meningkatkan hasil belajar peserta didik, media pembelaajaran berbasis videoscribe cukup efektif dan mendapatkan respon dari peserta didik yang baik </a:t>
            </a:r>
            <a:endParaRPr lang="en-US" sz="2400" dirty="0"/>
          </a:p>
        </p:txBody>
      </p:sp>
    </p:spTree>
    <p:extLst>
      <p:ext uri="{BB962C8B-B14F-4D97-AF65-F5344CB8AC3E}">
        <p14:creationId xmlns:p14="http://schemas.microsoft.com/office/powerpoint/2010/main" val="2371140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1664D-6626-4ECC-94F8-086233F8B1C0}"/>
              </a:ext>
            </a:extLst>
          </p:cNvPr>
          <p:cNvSpPr>
            <a:spLocks noGrp="1"/>
          </p:cNvSpPr>
          <p:nvPr>
            <p:ph type="title"/>
          </p:nvPr>
        </p:nvSpPr>
        <p:spPr>
          <a:xfrm>
            <a:off x="810000" y="447187"/>
            <a:ext cx="10571998" cy="1498345"/>
          </a:xfrm>
        </p:spPr>
        <p:txBody>
          <a:bodyPr/>
          <a:lstStyle/>
          <a:p>
            <a:pPr algn="ctr"/>
            <a:r>
              <a:rPr lang="id-ID" sz="2800" dirty="0" smtClean="0"/>
              <a:t>Artikel </a:t>
            </a:r>
            <a:r>
              <a:rPr lang="en-US" sz="2800" dirty="0" smtClean="0"/>
              <a:t>9</a:t>
            </a:r>
            <a:r>
              <a:rPr lang="en-US" sz="2800" dirty="0"/>
              <a:t>. </a:t>
            </a:r>
            <a:r>
              <a:rPr lang="id-ID" sz="2800" dirty="0"/>
              <a:t>Pengaruh Media Pembelajaran Berbasis Video Terhadap Hasil Belajar Siswa</a:t>
            </a:r>
            <a:r>
              <a:rPr lang="en-US" sz="2800" dirty="0"/>
              <a:t/>
            </a:r>
            <a:br>
              <a:rPr lang="en-US" sz="2800" dirty="0"/>
            </a:br>
            <a:r>
              <a:rPr lang="en-US" sz="2800" dirty="0"/>
              <a:t>(</a:t>
            </a:r>
            <a:r>
              <a:rPr lang="id-ID" sz="2800" dirty="0"/>
              <a:t>Erni Fatwani,Karmin, Rahayu Sri Sulistiwati</a:t>
            </a:r>
            <a:r>
              <a:rPr lang="en-US" sz="2800" dirty="0"/>
              <a:t>)</a:t>
            </a:r>
          </a:p>
        </p:txBody>
      </p:sp>
      <p:sp>
        <p:nvSpPr>
          <p:cNvPr id="10" name="Content Placeholder 9">
            <a:extLst>
              <a:ext uri="{FF2B5EF4-FFF2-40B4-BE49-F238E27FC236}">
                <a16:creationId xmlns:a16="http://schemas.microsoft.com/office/drawing/2014/main" id="{3177C2CD-7712-41D4-A04F-00388BF05E8F}"/>
              </a:ext>
            </a:extLst>
          </p:cNvPr>
          <p:cNvSpPr>
            <a:spLocks noGrp="1"/>
          </p:cNvSpPr>
          <p:nvPr>
            <p:ph idx="1"/>
          </p:nvPr>
        </p:nvSpPr>
        <p:spPr>
          <a:xfrm>
            <a:off x="0" y="1945533"/>
            <a:ext cx="12192000" cy="4912468"/>
          </a:xfrm>
        </p:spPr>
        <p:txBody>
          <a:bodyPr/>
          <a:lstStyle/>
          <a:p>
            <a:pPr algn="just"/>
            <a:r>
              <a:rPr lang="en-US" dirty="0"/>
              <a:t> </a:t>
            </a:r>
            <a:r>
              <a:rPr lang="id-ID" sz="2800" i="1" dirty="0"/>
              <a:t>Jurnal ini bertujuan untuk mengetahui bagaimana hasil belajar rata-rata siswa   menggunakan media pembelajaran berbasis video.Pada penelitian ini, peneliti menggunakan dua kelas yaitu kelas control dan kelas eksperimen untuk mengetahui perbandingan hasil belajar, dengan jumlah keseleruhan 50 responden.Menggunakan teknik analisis data menggunakan teknik pengukuran berupa hasil tes belajar. Analisis data menggunakan analisis deskriptif dan inferensial.Setelah melakukan penelitian,media pembelajaran berbasis video sangat berpengaruh pada hasil pembelajaran  di kelas VIII di SMP Negeri 1 Jagoi  Babang Kabupaten Bayangkara.</a:t>
            </a:r>
            <a:endParaRPr lang="en-US" sz="2800" dirty="0"/>
          </a:p>
        </p:txBody>
      </p:sp>
    </p:spTree>
    <p:extLst>
      <p:ext uri="{BB962C8B-B14F-4D97-AF65-F5344CB8AC3E}">
        <p14:creationId xmlns:p14="http://schemas.microsoft.com/office/powerpoint/2010/main" val="9305393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1664D-6626-4ECC-94F8-086233F8B1C0}"/>
              </a:ext>
            </a:extLst>
          </p:cNvPr>
          <p:cNvSpPr>
            <a:spLocks noGrp="1"/>
          </p:cNvSpPr>
          <p:nvPr>
            <p:ph type="title"/>
          </p:nvPr>
        </p:nvSpPr>
        <p:spPr>
          <a:xfrm>
            <a:off x="810000" y="447187"/>
            <a:ext cx="10571998" cy="1498345"/>
          </a:xfrm>
        </p:spPr>
        <p:txBody>
          <a:bodyPr/>
          <a:lstStyle/>
          <a:p>
            <a:pPr algn="ctr"/>
            <a:r>
              <a:rPr lang="id-ID" sz="2800" dirty="0" smtClean="0"/>
              <a:t>Artikel</a:t>
            </a:r>
            <a:r>
              <a:rPr lang="en-US" sz="2800" dirty="0" smtClean="0"/>
              <a:t> </a:t>
            </a:r>
            <a:r>
              <a:rPr lang="en-US" sz="2800" dirty="0"/>
              <a:t>10 . </a:t>
            </a:r>
            <a:r>
              <a:rPr lang="id-ID" sz="2800" dirty="0"/>
              <a:t>Penerapan Media Video Dan Animasi Pada Materi Memvakum Dan Mengisi Refrigeran Terhadap Hasil Belajar Siswa </a:t>
            </a:r>
            <a:r>
              <a:rPr lang="en-US" sz="2800" dirty="0"/>
              <a:t/>
            </a:r>
            <a:br>
              <a:rPr lang="en-US" sz="2800" dirty="0"/>
            </a:br>
            <a:r>
              <a:rPr lang="en-US" sz="2800" dirty="0"/>
              <a:t>(</a:t>
            </a:r>
            <a:r>
              <a:rPr lang="id-ID" sz="2800" dirty="0"/>
              <a:t>Andria Johari,Syamsuri Hasan,Maman Rakhman</a:t>
            </a:r>
            <a:r>
              <a:rPr lang="en-US" sz="2800" dirty="0"/>
              <a:t>)</a:t>
            </a:r>
          </a:p>
        </p:txBody>
      </p:sp>
      <p:sp>
        <p:nvSpPr>
          <p:cNvPr id="10" name="Content Placeholder 9">
            <a:extLst>
              <a:ext uri="{FF2B5EF4-FFF2-40B4-BE49-F238E27FC236}">
                <a16:creationId xmlns:a16="http://schemas.microsoft.com/office/drawing/2014/main" id="{3177C2CD-7712-41D4-A04F-00388BF05E8F}"/>
              </a:ext>
            </a:extLst>
          </p:cNvPr>
          <p:cNvSpPr>
            <a:spLocks noGrp="1"/>
          </p:cNvSpPr>
          <p:nvPr>
            <p:ph idx="1"/>
          </p:nvPr>
        </p:nvSpPr>
        <p:spPr>
          <a:xfrm>
            <a:off x="0" y="1945533"/>
            <a:ext cx="12192000" cy="4912468"/>
          </a:xfrm>
        </p:spPr>
        <p:txBody>
          <a:bodyPr>
            <a:normAutofit/>
          </a:bodyPr>
          <a:lstStyle/>
          <a:p>
            <a:pPr marL="0" indent="0" algn="just">
              <a:buNone/>
            </a:pPr>
            <a:r>
              <a:rPr lang="id-ID" sz="2000" i="1" dirty="0"/>
              <a:t>Jurnal ini menjelaskan peneliti  mengetahui perkembangan proses belajar  menggunakan media berbasis video dan animasi pada mata pelajaran Sistem Refrigasi  dengan materi memvakum dan mengisi refrigerant.Teknik pengambilan data menggunakan dua sample , menggunakan metode  penelitian jenis Quasi Experimental dengan desain penelitian yang digunakan adalah Nonequivalent Control Grup Design.</a:t>
            </a:r>
            <a:r>
              <a:rPr lang="id-ID" sz="2000" dirty="0"/>
              <a:t> </a:t>
            </a:r>
            <a:r>
              <a:rPr lang="id-ID" sz="2000" i="1" dirty="0"/>
              <a:t>Kelompok yang digunakan sebagai sampel adalah siswa-siswa SMK Negeri 1 Cimahi kelas X Teknik Pendingin A dan B. Kedua kelas diberi pre test dengan soal yang sama.</a:t>
            </a:r>
            <a:r>
              <a:rPr lang="id-ID" sz="2000" dirty="0"/>
              <a:t> </a:t>
            </a:r>
            <a:r>
              <a:rPr lang="id-ID" sz="2000" i="1" dirty="0"/>
              <a:t>Kemudian kelas X TP A diberi treatment berupa pembelajaran menggunakan metode ceramah yang dibantu dengan media animasi (X1) sedangkan kelas X TP B diberi treatment berupa pembelajaran menggunakan metode ceramah yang dibantu dengan media video. Setelah diberi perlakuan, kedua kelas diberi post test dengan soal yang sama. Soal yang diberikan untuk pre test dan post test memiliki indikator yang sama tetapi telah modifikasi.Hasil penelitian,peneliti menyimpulan  bahwa media pembelajaran berbasis video maupun animasi dapat  meningkatkan aspek kognitif   pada materi memvakum dan mengisi refrigerant.  Untuk mengembangkan aspek psikomotor lebih baik menggunakan media pembelajaran berbasis video</a:t>
            </a:r>
            <a:endParaRPr lang="en-US" sz="2000" dirty="0"/>
          </a:p>
        </p:txBody>
      </p:sp>
    </p:spTree>
    <p:extLst>
      <p:ext uri="{BB962C8B-B14F-4D97-AF65-F5344CB8AC3E}">
        <p14:creationId xmlns:p14="http://schemas.microsoft.com/office/powerpoint/2010/main" val="2095388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056DE-90D9-4192-9AF4-BA4B34133C7E}"/>
              </a:ext>
            </a:extLst>
          </p:cNvPr>
          <p:cNvSpPr>
            <a:spLocks noGrp="1"/>
          </p:cNvSpPr>
          <p:nvPr>
            <p:ph type="title"/>
          </p:nvPr>
        </p:nvSpPr>
        <p:spPr>
          <a:xfrm>
            <a:off x="810000" y="447188"/>
            <a:ext cx="10571998" cy="989726"/>
          </a:xfrm>
        </p:spPr>
        <p:txBody>
          <a:bodyPr/>
          <a:lstStyle/>
          <a:p>
            <a:pPr algn="ctr"/>
            <a:r>
              <a:rPr lang="en-US" dirty="0"/>
              <a:t>               JUDUL BARU</a:t>
            </a:r>
          </a:p>
        </p:txBody>
      </p:sp>
      <p:pic>
        <p:nvPicPr>
          <p:cNvPr id="8" name="Content Placeholder 7">
            <a:extLst>
              <a:ext uri="{FF2B5EF4-FFF2-40B4-BE49-F238E27FC236}">
                <a16:creationId xmlns:a16="http://schemas.microsoft.com/office/drawing/2014/main" id="{9B779308-E909-4FC5-A11F-3891F57C1B8B}"/>
              </a:ext>
            </a:extLst>
          </p:cNvPr>
          <p:cNvPicPr>
            <a:picLocks noGrp="1" noChangeAspect="1"/>
          </p:cNvPicPr>
          <p:nvPr>
            <p:ph idx="1"/>
          </p:nvPr>
        </p:nvPicPr>
        <p:blipFill>
          <a:blip r:embed="rId2"/>
          <a:stretch>
            <a:fillRect/>
          </a:stretch>
        </p:blipFill>
        <p:spPr>
          <a:xfrm>
            <a:off x="421650" y="553701"/>
            <a:ext cx="776700" cy="776700"/>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
        <p:nvSpPr>
          <p:cNvPr id="9" name="TextBox 8">
            <a:extLst>
              <a:ext uri="{FF2B5EF4-FFF2-40B4-BE49-F238E27FC236}">
                <a16:creationId xmlns:a16="http://schemas.microsoft.com/office/drawing/2014/main" id="{F95C083B-E35D-46CE-992A-1853792C8AC0}"/>
              </a:ext>
            </a:extLst>
          </p:cNvPr>
          <p:cNvSpPr txBox="1"/>
          <p:nvPr/>
        </p:nvSpPr>
        <p:spPr>
          <a:xfrm>
            <a:off x="810000" y="2686145"/>
            <a:ext cx="10571998" cy="923330"/>
          </a:xfrm>
          <a:prstGeom prst="rect">
            <a:avLst/>
          </a:prstGeom>
          <a:noFill/>
        </p:spPr>
        <p:txBody>
          <a:bodyPr wrap="square" rtlCol="0">
            <a:spAutoFit/>
          </a:bodyPr>
          <a:lstStyle/>
          <a:p>
            <a:pPr algn="just">
              <a:lnSpc>
                <a:spcPct val="150000"/>
              </a:lnSpc>
            </a:pPr>
            <a:r>
              <a:rPr lang="id-ID" dirty="0" smtClean="0"/>
              <a:t>Setelah melakukan analisis dari beberapa Artikel </a:t>
            </a:r>
            <a:r>
              <a:rPr lang="id-ID" dirty="0" smtClean="0"/>
              <a:t>Ilmiah </a:t>
            </a:r>
            <a:r>
              <a:rPr lang="id-ID" dirty="0" smtClean="0"/>
              <a:t>(Jurnal) dengan bertemakan media pembelajaran berbasis Video, kami merumuskan sebuah Judul baru yaitu :</a:t>
            </a:r>
            <a:endParaRPr lang="id-ID" dirty="0"/>
          </a:p>
        </p:txBody>
      </p:sp>
      <p:sp>
        <p:nvSpPr>
          <p:cNvPr id="10" name="TextBox 9">
            <a:extLst>
              <a:ext uri="{FF2B5EF4-FFF2-40B4-BE49-F238E27FC236}">
                <a16:creationId xmlns:a16="http://schemas.microsoft.com/office/drawing/2014/main" id="{3FA14AEC-6370-446A-8293-31C8AC47CB90}"/>
              </a:ext>
            </a:extLst>
          </p:cNvPr>
          <p:cNvSpPr txBox="1"/>
          <p:nvPr/>
        </p:nvSpPr>
        <p:spPr>
          <a:xfrm>
            <a:off x="956603" y="4037428"/>
            <a:ext cx="10571998" cy="2215991"/>
          </a:xfrm>
          <a:prstGeom prst="rect">
            <a:avLst/>
          </a:prstGeom>
          <a:noFill/>
        </p:spPr>
        <p:txBody>
          <a:bodyPr wrap="square" rtlCol="0">
            <a:spAutoFit/>
          </a:bodyPr>
          <a:lstStyle/>
          <a:p>
            <a:pPr algn="ctr"/>
            <a:r>
              <a:rPr lang="en-US" sz="4000" b="1" dirty="0"/>
              <a:t>“</a:t>
            </a:r>
            <a:r>
              <a:rPr lang="id-ID" sz="4000" b="1" dirty="0"/>
              <a:t>Pengaruh Media Pembelajaran Berbasis Video untuk Meningkatkan Pemahaman Siswa Pada Konsep Fisika</a:t>
            </a:r>
            <a:r>
              <a:rPr lang="en-US" sz="4000" b="1" dirty="0"/>
              <a:t>”</a:t>
            </a:r>
          </a:p>
          <a:p>
            <a:endParaRPr lang="en-US" dirty="0"/>
          </a:p>
        </p:txBody>
      </p:sp>
    </p:spTree>
    <p:extLst>
      <p:ext uri="{BB962C8B-B14F-4D97-AF65-F5344CB8AC3E}">
        <p14:creationId xmlns:p14="http://schemas.microsoft.com/office/powerpoint/2010/main" val="3997356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056DE-90D9-4192-9AF4-BA4B34133C7E}"/>
              </a:ext>
            </a:extLst>
          </p:cNvPr>
          <p:cNvSpPr>
            <a:spLocks noGrp="1"/>
          </p:cNvSpPr>
          <p:nvPr>
            <p:ph type="title"/>
          </p:nvPr>
        </p:nvSpPr>
        <p:spPr>
          <a:xfrm>
            <a:off x="810000" y="447188"/>
            <a:ext cx="10571998" cy="989726"/>
          </a:xfrm>
        </p:spPr>
        <p:txBody>
          <a:bodyPr/>
          <a:lstStyle/>
          <a:p>
            <a:pPr algn="ctr"/>
            <a:r>
              <a:rPr lang="id-ID" dirty="0" smtClean="0"/>
              <a:t>               Latar Belakang </a:t>
            </a:r>
            <a:endParaRPr lang="id-ID" sz="4400" dirty="0"/>
          </a:p>
        </p:txBody>
      </p:sp>
      <p:pic>
        <p:nvPicPr>
          <p:cNvPr id="5" name="Picture 4">
            <a:extLst>
              <a:ext uri="{FF2B5EF4-FFF2-40B4-BE49-F238E27FC236}">
                <a16:creationId xmlns:a16="http://schemas.microsoft.com/office/drawing/2014/main" id="{669E70E8-B984-4E69-BDF1-B525F403C95A}"/>
              </a:ext>
            </a:extLst>
          </p:cNvPr>
          <p:cNvPicPr>
            <a:picLocks noChangeAspect="1"/>
          </p:cNvPicPr>
          <p:nvPr/>
        </p:nvPicPr>
        <p:blipFill>
          <a:blip r:embed="rId2"/>
          <a:stretch>
            <a:fillRect/>
          </a:stretch>
        </p:blipFill>
        <p:spPr>
          <a:xfrm>
            <a:off x="427565" y="559616"/>
            <a:ext cx="764870" cy="764870"/>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
        <p:nvSpPr>
          <p:cNvPr id="3" name="TextBox 2"/>
          <p:cNvSpPr txBox="1"/>
          <p:nvPr/>
        </p:nvSpPr>
        <p:spPr>
          <a:xfrm>
            <a:off x="427565" y="2347414"/>
            <a:ext cx="11473283" cy="3046988"/>
          </a:xfrm>
          <a:prstGeom prst="rect">
            <a:avLst/>
          </a:prstGeom>
          <a:noFill/>
        </p:spPr>
        <p:txBody>
          <a:bodyPr wrap="square" rtlCol="0">
            <a:spAutoFit/>
          </a:bodyPr>
          <a:lstStyle/>
          <a:p>
            <a:pPr marL="342900" indent="-342900" algn="just">
              <a:lnSpc>
                <a:spcPct val="150000"/>
              </a:lnSpc>
              <a:buAutoNum type="arabicPeriod"/>
            </a:pPr>
            <a:r>
              <a:rPr lang="id-ID" sz="2000" b="1" dirty="0" smtClean="0"/>
              <a:t>Landasan Normatif</a:t>
            </a:r>
          </a:p>
          <a:p>
            <a:pPr algn="just">
              <a:lnSpc>
                <a:spcPct val="150000"/>
              </a:lnSpc>
            </a:pPr>
            <a:r>
              <a:rPr lang="id-ID" dirty="0"/>
              <a:t>Media pembelajaran merupakan alat perantara pesan dalam hal ini materi pelajaran kepada peserta didik. Pemanfaatan media pembelajaran dapat diterapkan sedapat mungkin dalam semua mata pelajaran, termasuk fisika. Dengan adanya media pembelajaran diharapkan mempermudah guru menyampaikan materi pelajaran dan membantu siswa, memudahkan pemahamannya dalam memahami materi tersebut serta membuat siswa tidak jenuh menyimak materi pelajaran yang disampaikan oleh guru melalui media pembelajaran yang digunakan (Basri &amp; Khatimah, 2019). </a:t>
            </a:r>
            <a:endParaRPr lang="en-US" dirty="0"/>
          </a:p>
        </p:txBody>
      </p:sp>
    </p:spTree>
    <p:extLst>
      <p:ext uri="{BB962C8B-B14F-4D97-AF65-F5344CB8AC3E}">
        <p14:creationId xmlns:p14="http://schemas.microsoft.com/office/powerpoint/2010/main" val="29048748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Latar Belakang</a:t>
            </a:r>
            <a:endParaRPr lang="en-US" dirty="0"/>
          </a:p>
        </p:txBody>
      </p:sp>
      <p:sp>
        <p:nvSpPr>
          <p:cNvPr id="4" name="TextBox 3"/>
          <p:cNvSpPr txBox="1"/>
          <p:nvPr/>
        </p:nvSpPr>
        <p:spPr>
          <a:xfrm>
            <a:off x="810000" y="2156347"/>
            <a:ext cx="10776950" cy="4555093"/>
          </a:xfrm>
          <a:prstGeom prst="rect">
            <a:avLst/>
          </a:prstGeom>
          <a:noFill/>
        </p:spPr>
        <p:txBody>
          <a:bodyPr wrap="square" rtlCol="0">
            <a:spAutoFit/>
          </a:bodyPr>
          <a:lstStyle/>
          <a:p>
            <a:pPr algn="just"/>
            <a:r>
              <a:rPr lang="id-ID" sz="2000" b="1" dirty="0" smtClean="0"/>
              <a:t>2. Landasan Empiris</a:t>
            </a:r>
          </a:p>
          <a:p>
            <a:pPr algn="just"/>
            <a:r>
              <a:rPr lang="id-ID" dirty="0"/>
              <a:t>Media pembelajaran yang tepat untuk mengatasi permasalahan tersebut yaitu media pembelajaran berbasis video, </a:t>
            </a:r>
            <a:r>
              <a:rPr lang="id-ID" dirty="0" smtClean="0"/>
              <a:t>sesuai </a:t>
            </a:r>
            <a:r>
              <a:rPr lang="id-ID" dirty="0"/>
              <a:t>dengan hasi penelitian yang dilakukan (Busyaeri, Udin, &amp; Zaenuddin, 2016) </a:t>
            </a:r>
            <a:r>
              <a:rPr lang="id-ID" dirty="0" smtClean="0"/>
              <a:t>menyimpulkan bahwa </a:t>
            </a:r>
            <a:r>
              <a:rPr lang="id-ID" dirty="0"/>
              <a:t>media pembelajaran berbasis video  mampu meningkatkan hasil belajar peserta didik dan media pembelajaran berbasis video sangat diminati peserta </a:t>
            </a:r>
            <a:r>
              <a:rPr lang="id-ID" dirty="0" smtClean="0"/>
              <a:t>didik, seperti </a:t>
            </a:r>
            <a:r>
              <a:rPr lang="id-ID" dirty="0"/>
              <a:t>yang dijelaskan dalam penelitian yang dilakukan oleh (Agustiningsih, 2015) penggunaan media video sebagai media tambahan dalam proses pembelajaran kurikulum 2013 pada sekolah dasar didasarkan </a:t>
            </a:r>
            <a:r>
              <a:rPr lang="id-ID" dirty="0" smtClean="0"/>
              <a:t>atas beberapa alasan</a:t>
            </a:r>
            <a:r>
              <a:rPr lang="id-ID" dirty="0"/>
              <a:t>. Pertama, didasarkan atas hasil tinjauan terhadap buku siswa dan buku guru yang di dalamnya memuat contoh media pembelajaran yang akan digunakan pada proses pembelajaran. Contoh media yang digunakan di dalam buku siswa dan buku guru yaitu menggunakan media lingkungan dan media gambar. Media video merupakan media pembelajaran yang tidak tercantum di dalam buku siswa dan buku guru, sehingga media ini cukup menarik dan efektif jika digunakan sebagai media tambahan pada kurikulum 2013. Alasan kedua dipilihnya media video sebagai media tambahan pada kurikulum 2013 adalah hal ini sesuai dengan pendekatan yang digunakan pada kurikulum 2013 yaitu pendekatan </a:t>
            </a:r>
            <a:r>
              <a:rPr lang="id-ID" dirty="0" smtClean="0"/>
              <a:t>saintifik.</a:t>
            </a:r>
            <a:endParaRPr lang="en-US" dirty="0"/>
          </a:p>
        </p:txBody>
      </p:sp>
    </p:spTree>
    <p:extLst>
      <p:ext uri="{BB962C8B-B14F-4D97-AF65-F5344CB8AC3E}">
        <p14:creationId xmlns:p14="http://schemas.microsoft.com/office/powerpoint/2010/main" val="7367829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Latar Belakang</a:t>
            </a:r>
            <a:endParaRPr lang="en-US" dirty="0"/>
          </a:p>
        </p:txBody>
      </p:sp>
      <p:sp>
        <p:nvSpPr>
          <p:cNvPr id="4" name="TextBox 3"/>
          <p:cNvSpPr txBox="1"/>
          <p:nvPr/>
        </p:nvSpPr>
        <p:spPr>
          <a:xfrm>
            <a:off x="809999" y="2279174"/>
            <a:ext cx="10899779" cy="3970318"/>
          </a:xfrm>
          <a:prstGeom prst="rect">
            <a:avLst/>
          </a:prstGeom>
          <a:noFill/>
        </p:spPr>
        <p:txBody>
          <a:bodyPr wrap="square" rtlCol="0">
            <a:spAutoFit/>
          </a:bodyPr>
          <a:lstStyle/>
          <a:p>
            <a:r>
              <a:rPr lang="id-ID" sz="2000" b="1" dirty="0" smtClean="0"/>
              <a:t>3. Landasan Teoritis</a:t>
            </a:r>
          </a:p>
          <a:p>
            <a:pPr algn="just"/>
            <a:r>
              <a:rPr lang="id-ID" dirty="0" smtClean="0"/>
              <a:t>Contoh media pembelajaran berbasis video ini salah satunya adalah media pembelajaran berupa </a:t>
            </a:r>
            <a:r>
              <a:rPr lang="id-ID" i="1" dirty="0" smtClean="0"/>
              <a:t>Videoscribe</a:t>
            </a:r>
            <a:r>
              <a:rPr lang="id-ID" dirty="0" smtClean="0"/>
              <a:t> yang merupakan multimedia berbasis komputer, berupa audio-visual dalam bentuk animasi dengan gambar dan teks bernarasi atau lebih dikenal dengan </a:t>
            </a:r>
            <a:r>
              <a:rPr lang="id-ID" i="1" dirty="0" smtClean="0"/>
              <a:t>witheboard</a:t>
            </a:r>
            <a:r>
              <a:rPr lang="id-ID" dirty="0" smtClean="0"/>
              <a:t> </a:t>
            </a:r>
            <a:r>
              <a:rPr lang="id-ID" i="1" dirty="0" smtClean="0"/>
              <a:t>animation</a:t>
            </a:r>
            <a:r>
              <a:rPr lang="id-ID" dirty="0" smtClean="0"/>
              <a:t> (Sakti, 2019). (Yudha, Asrul, &amp; Kamus, 2016) menyatakan bahwa keuntungan penggunaan </a:t>
            </a:r>
            <a:r>
              <a:rPr lang="id-ID" i="1" dirty="0" smtClean="0"/>
              <a:t>Sparkol VideoScribe </a:t>
            </a:r>
            <a:r>
              <a:rPr lang="id-ID" dirty="0" smtClean="0"/>
              <a:t>dalam pembelajaran diantaranya dapat memberikan kemudahan untuk menjelaskan pelajaran, karena software ini membantu menjelaskan materi pembelajaran dengan bantuan animasi komputer. Dalam video ini terdapat gerakan tangan yang seperti sedang menggambar atau menulis, jadi gambar yang biasanya ditampilkan dalam sebuah presentasi akan langsung muncul dalam slide, dalam software ini di animasikan seperti tangan sedang melukis gambar tersebut yang membuat pelajaran menjadi lebih menarik dan menyenangkan, sehingga diharapkan dapat meningkatkan kemampuan siswa dalam memahami pelajaran dengan lebih mudah, dapat menghemat waktu dan meningkatkan motivasi siswa dalam </a:t>
            </a:r>
            <a:r>
              <a:rPr lang="id-ID" dirty="0" smtClean="0"/>
              <a:t>belajar.</a:t>
            </a:r>
            <a:endParaRPr lang="id-ID" dirty="0"/>
          </a:p>
        </p:txBody>
      </p:sp>
    </p:spTree>
    <p:extLst>
      <p:ext uri="{BB962C8B-B14F-4D97-AF65-F5344CB8AC3E}">
        <p14:creationId xmlns:p14="http://schemas.microsoft.com/office/powerpoint/2010/main" val="16627056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Latar Belakang</a:t>
            </a:r>
            <a:endParaRPr lang="en-US" dirty="0"/>
          </a:p>
        </p:txBody>
      </p:sp>
      <p:sp>
        <p:nvSpPr>
          <p:cNvPr id="4" name="TextBox 3"/>
          <p:cNvSpPr txBox="1"/>
          <p:nvPr/>
        </p:nvSpPr>
        <p:spPr>
          <a:xfrm>
            <a:off x="1001069" y="2333767"/>
            <a:ext cx="9848901" cy="3831818"/>
          </a:xfrm>
          <a:prstGeom prst="rect">
            <a:avLst/>
          </a:prstGeom>
          <a:noFill/>
        </p:spPr>
        <p:txBody>
          <a:bodyPr wrap="square" rtlCol="0">
            <a:spAutoFit/>
          </a:bodyPr>
          <a:lstStyle/>
          <a:p>
            <a:pPr algn="just">
              <a:lnSpc>
                <a:spcPct val="150000"/>
              </a:lnSpc>
            </a:pPr>
            <a:r>
              <a:rPr lang="id-ID" dirty="0"/>
              <a:t>Penelitian </a:t>
            </a:r>
            <a:r>
              <a:rPr lang="id-ID" dirty="0" smtClean="0"/>
              <a:t>tersebut </a:t>
            </a:r>
            <a:r>
              <a:rPr lang="id-ID" dirty="0"/>
              <a:t>juga didukung penelitian yang dilakukan oleh (Jannah, Harijanto, &amp; Yushardi, 2019) tentang aplikasi nedia pembelajaran fisika berbasis </a:t>
            </a:r>
            <a:r>
              <a:rPr lang="id-ID" i="1" dirty="0"/>
              <a:t>Sparkol Videosribe</a:t>
            </a:r>
            <a:r>
              <a:rPr lang="id-ID" dirty="0"/>
              <a:t> mampu meningkatkan hasil belajar peserta didik, media </a:t>
            </a:r>
            <a:r>
              <a:rPr lang="id-ID" dirty="0" smtClean="0"/>
              <a:t>pembelajaran </a:t>
            </a:r>
            <a:r>
              <a:rPr lang="id-ID" dirty="0"/>
              <a:t>berbasis </a:t>
            </a:r>
            <a:r>
              <a:rPr lang="id-ID" i="1" dirty="0"/>
              <a:t>videoscribe</a:t>
            </a:r>
            <a:r>
              <a:rPr lang="id-ID" dirty="0"/>
              <a:t> cukup efektif dan mendapatkan respon dari peserta didik yang baik. Penelitian lain juga dilakukan oleh (Fauzan &amp; Rahdiyanta, 2017) menyatakan bahwa adanya media pembelajaran berbasis video dapat meningkatkan kemampuan peserta didik dalam memahami materi pembelajaran dan layak atau dapat digunakan untuk proses pembelajaran.</a:t>
            </a:r>
            <a:endParaRPr lang="en-US" dirty="0"/>
          </a:p>
          <a:p>
            <a:pPr algn="just">
              <a:lnSpc>
                <a:spcPct val="150000"/>
              </a:lnSpc>
            </a:pPr>
            <a:endParaRPr lang="en-US" dirty="0"/>
          </a:p>
        </p:txBody>
      </p:sp>
    </p:spTree>
    <p:extLst>
      <p:ext uri="{BB962C8B-B14F-4D97-AF65-F5344CB8AC3E}">
        <p14:creationId xmlns:p14="http://schemas.microsoft.com/office/powerpoint/2010/main" val="16902789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Metode Penelitian</a:t>
            </a:r>
            <a:endParaRPr lang="en-US" dirty="0"/>
          </a:p>
        </p:txBody>
      </p:sp>
      <p:sp>
        <p:nvSpPr>
          <p:cNvPr id="4" name="TextBox 3"/>
          <p:cNvSpPr txBox="1"/>
          <p:nvPr/>
        </p:nvSpPr>
        <p:spPr>
          <a:xfrm>
            <a:off x="532264" y="2415654"/>
            <a:ext cx="10917974" cy="3363678"/>
          </a:xfrm>
          <a:prstGeom prst="rect">
            <a:avLst/>
          </a:prstGeom>
          <a:noFill/>
        </p:spPr>
        <p:txBody>
          <a:bodyPr wrap="square" rtlCol="0">
            <a:spAutoFit/>
          </a:bodyPr>
          <a:lstStyle/>
          <a:p>
            <a:pPr algn="just">
              <a:lnSpc>
                <a:spcPct val="150000"/>
              </a:lnSpc>
            </a:pPr>
            <a:r>
              <a:rPr lang="id-ID" dirty="0" smtClean="0"/>
              <a:t>Pada penelitian ini kami menggunakan metode penelitian yang berupa studi kepustakaan (</a:t>
            </a:r>
            <a:r>
              <a:rPr lang="id-ID" i="1" dirty="0" smtClean="0"/>
              <a:t>library research</a:t>
            </a:r>
            <a:r>
              <a:rPr lang="id-ID" dirty="0" smtClean="0"/>
              <a:t>), yaitu serangkaian penelitian yang berkenaan dengan metode pengumpulan data pustaka, atau penelitiannya dikumpulkan melalui berbagai macam informasi kepustakaan (jurnal ilmiah, buku, ensiklopedia, majalah, koran, dan dokumen). Penelitian kepustakaan atau kajian literatur (</a:t>
            </a:r>
            <a:r>
              <a:rPr lang="id-ID" i="1" dirty="0" smtClean="0"/>
              <a:t>literature review</a:t>
            </a:r>
            <a:r>
              <a:rPr lang="id-ID" dirty="0" smtClean="0"/>
              <a:t>, </a:t>
            </a:r>
            <a:r>
              <a:rPr lang="id-ID" i="1" dirty="0" smtClean="0"/>
              <a:t>literature research</a:t>
            </a:r>
            <a:r>
              <a:rPr lang="id-ID" dirty="0" smtClean="0"/>
              <a:t>) merupakan penelitian yang mengkaji atau meninjau secara kritis pengetahuan, gagasan, atau temuan yang terdapat di dalam tubuh literatur berorientasi akademik (</a:t>
            </a:r>
            <a:r>
              <a:rPr lang="id-ID" i="1" dirty="0" smtClean="0"/>
              <a:t>academic-oriented literature</a:t>
            </a:r>
            <a:r>
              <a:rPr lang="id-ID" dirty="0" smtClean="0"/>
              <a:t>), serta merumuskan kontribusi teoritis dan metodologinya untuk topik tertentu (Farisi, 2012). </a:t>
            </a:r>
            <a:endParaRPr lang="en-US" dirty="0"/>
          </a:p>
        </p:txBody>
      </p:sp>
    </p:spTree>
    <p:extLst>
      <p:ext uri="{BB962C8B-B14F-4D97-AF65-F5344CB8AC3E}">
        <p14:creationId xmlns:p14="http://schemas.microsoft.com/office/powerpoint/2010/main" val="1947926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Metode Penelitian</a:t>
            </a:r>
            <a:endParaRPr lang="en-US" dirty="0"/>
          </a:p>
        </p:txBody>
      </p:sp>
      <p:sp>
        <p:nvSpPr>
          <p:cNvPr id="4" name="TextBox 3"/>
          <p:cNvSpPr txBox="1"/>
          <p:nvPr/>
        </p:nvSpPr>
        <p:spPr>
          <a:xfrm>
            <a:off x="459474" y="2429303"/>
            <a:ext cx="11273050" cy="3970318"/>
          </a:xfrm>
          <a:prstGeom prst="rect">
            <a:avLst/>
          </a:prstGeom>
          <a:noFill/>
        </p:spPr>
        <p:txBody>
          <a:bodyPr wrap="square" rtlCol="0">
            <a:spAutoFit/>
          </a:bodyPr>
          <a:lstStyle/>
          <a:p>
            <a:pPr algn="just"/>
            <a:r>
              <a:rPr lang="id-ID" dirty="0"/>
              <a:t>Adapun langkah-langkah dalam melakukan penelitian kepustakaan yaitu pemilihan topik, eksplorasi informasi, menentukan fokus penelitian, pengumpulan sumber data, persiapan penyajian data dan penyusunan laporan. Sumber data yang menjadi bahan akan penelitian ini berupa jurnal ilmiah, buku dan situs internet yang terkait dengan topik yang telah dipilih. Teknik pengumpulan data dalam penelitian ini adalah mencari data mengenai hal-hal atau variabel yang berupa jurnal ilmiah, buku, artikel dan sebagainya yang membahas tentang </a:t>
            </a:r>
            <a:r>
              <a:rPr lang="id-ID" dirty="0"/>
              <a:t>Pengaruh Media Pembelajaran Berbasis Video untuk Meningkatkan Pemahaman Siswa Pada Konsep Fisika. </a:t>
            </a:r>
            <a:r>
              <a:rPr lang="id-ID" dirty="0"/>
              <a:t>Teknik analisis data yang digunakan dalam penelitian ini adalah metode analisis isi teori yang dikumpulkan (</a:t>
            </a:r>
            <a:r>
              <a:rPr lang="id-ID" i="1" dirty="0"/>
              <a:t>content analysis</a:t>
            </a:r>
            <a:r>
              <a:rPr lang="id-ID" dirty="0"/>
              <a:t>). Analisis ini digunakan untuk mendapatkan inferensi yang valid dan dapat diteliti ulang berdasarkan konteksnya. Dalam analisis ini akan dilakuakn proses memilih, membandingkan, menggabungkan dan memilih berbagai pengertian hingga ditemukan yang relevan. Untuk menjaga proses pengkajian dan mencegah serta mengatasi mis-informasi (kesalahan pengertian manusiawi yang bisa terjadi karena kekurangan penulis pustaka) maka dilakukan pengecekan antar pustaka dan memperhatikan komentar pembimbing (Abdi &amp; Purwoko, 2017</a:t>
            </a:r>
            <a:r>
              <a:rPr lang="id-ID" dirty="0" smtClean="0"/>
              <a:t>).</a:t>
            </a:r>
            <a:endParaRPr lang="en-US" dirty="0"/>
          </a:p>
        </p:txBody>
      </p:sp>
    </p:spTree>
    <p:extLst>
      <p:ext uri="{BB962C8B-B14F-4D97-AF65-F5344CB8AC3E}">
        <p14:creationId xmlns:p14="http://schemas.microsoft.com/office/powerpoint/2010/main" val="38228099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3E96646-423E-4354-94C2-1A28227BF075}">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A2F4A21B-80B9-40F1-8308-E0B7F0FE0B09}">
  <ds:schemaRefs>
    <ds:schemaRef ds:uri="http://schemas.microsoft.com/sharepoint/v3/contenttype/forms"/>
  </ds:schemaRefs>
</ds:datastoreItem>
</file>

<file path=customXml/itemProps3.xml><?xml version="1.0" encoding="utf-8"?>
<ds:datastoreItem xmlns:ds="http://schemas.openxmlformats.org/officeDocument/2006/customXml" ds:itemID="{0F051B7F-F45F-4FBB-974B-85B568B21B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Gallery</Template>
  <TotalTime>0</TotalTime>
  <Words>2118</Words>
  <Application>Microsoft Office PowerPoint</Application>
  <PresentationFormat>Widescreen</PresentationFormat>
  <Paragraphs>48</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Calibri</vt:lpstr>
      <vt:lpstr>Century Gothic</vt:lpstr>
      <vt:lpstr>Wingdings 2</vt:lpstr>
      <vt:lpstr>Quotable</vt:lpstr>
      <vt:lpstr>Analisis Artikel, Judul Artikel Baru dan Latar Belakang </vt:lpstr>
      <vt:lpstr>Materi Pembahasan</vt:lpstr>
      <vt:lpstr>Artikel 1 Video” Sebagai Alternatif Media Pembelajaran Dalam Rangka Mendukung Keberhasilan Penerapan Kurikulum 2013 Di Sekolah Dasar (Agustiningsih)</vt:lpstr>
      <vt:lpstr>Artikel 2 . Pengembangan Media Pembelajaran Berbasis Video Pada Teori Pemesinan Frais  (Muhammad Aziz Fauzan1 , Dwi Rahdiyanta2 )</vt:lpstr>
      <vt:lpstr>Artikel 3 . Pengaruh Media Video Pembelajaran Terhadap Hasil Belajar Ipa Ditinjau Dari Keaktifan Siswa  (Dwi Yunita,Astuti Wijayanti) </vt:lpstr>
      <vt:lpstr>Artikel 4 . Pengaruh Penggunaan Video Pembelajaran Terhadap Peningkatan Hasil Belajar Mapel Ipa Di Min Kroya Cirebon (Akhmad Busyaeri, Tamsik Udin, A. Zaenuddin)</vt:lpstr>
      <vt:lpstr>Artikel 5  . Pengaruh Penggunaan Media Pembelajaran Berbasis Videoscribe Terhadap Pemahaman Konsep Fisika Siswa Smp Ittihad Makassar (Irma Sakti)</vt:lpstr>
      <vt:lpstr>Artikel 6 . Efektivitas Penggunaan Media Pembelajaran Sparkol Videoscribe Terhadap Hasil Belajar Fisika Peserta Didik Kelas X1 Sma Negeri 6 Jeneponto (Syamsuriana Basri ,Husnul Khatimah)</vt:lpstr>
      <vt:lpstr>Artikel 7 . Pembuatan Bahan Ajar Fisika Berbasis Video Menggunakan Sparkol Videoscribe Untuk Pembelajaran Fisika Siswa Kelas X Sma (Siti Fajar Aldilha Yudha, Asrul, Zulhendri Kamus)</vt:lpstr>
      <vt:lpstr>Artikel 8. Aplikasi Media Pembelajaran Fisika Berbasis Sparkol Videoscribe Pada Pokok Bahasan Suhu Dan Kalor Terhadap Hasil Belajar Siswa Smk (Miftachul Jannah, Alex Harijanto,Yushardi)</vt:lpstr>
      <vt:lpstr>Artikel 9. Pengaruh Media Pembelajaran Berbasis Video Terhadap Hasil Belajar Siswa (Erni Fatwani,Karmin, Rahayu Sri Sulistiwati)</vt:lpstr>
      <vt:lpstr>Artikel 10 . Penerapan Media Video Dan Animasi Pada Materi Memvakum Dan Mengisi Refrigeran Terhadap Hasil Belajar Siswa  (Andria Johari,Syamsuri Hasan,Maman Rakhman)</vt:lpstr>
      <vt:lpstr>               JUDUL BARU</vt:lpstr>
      <vt:lpstr>               Latar Belakang </vt:lpstr>
      <vt:lpstr>Latar Belakang</vt:lpstr>
      <vt:lpstr>Latar Belakang</vt:lpstr>
      <vt:lpstr>Latar Belakang</vt:lpstr>
      <vt:lpstr>Metode Penelitian</vt:lpstr>
      <vt:lpstr>Metode Penelitian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2020-10-14T14:03:34Z</dcterms:created>
  <dcterms:modified xsi:type="dcterms:W3CDTF">2020-10-21T08:33:21Z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